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media/image1.jpeg" ContentType="image/jpeg"/>
  <Override PartName="/ppt/media/image17.jpeg" ContentType="image/jpeg"/>
  <Override PartName="/ppt/media/image3.png" ContentType="image/png"/>
  <Override PartName="/ppt/media/image2.png" ContentType="image/png"/>
  <Override PartName="/ppt/media/image4.jpeg" ContentType="image/jpeg"/>
  <Override PartName="/ppt/media/image11.png" ContentType="image/png"/>
  <Override PartName="/ppt/media/image5.jpeg" ContentType="image/jpeg"/>
  <Override PartName="/ppt/media/image7.png" ContentType="image/png"/>
  <Override PartName="/ppt/media/image6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2.jpeg" ContentType="image/jpeg"/>
  <Override PartName="/ppt/media/image13.jpeg" ContentType="image/jpeg"/>
  <Override PartName="/ppt/media/image19.png" ContentType="image/png"/>
  <Override PartName="/ppt/media/image14.jpeg" ContentType="image/jpeg"/>
  <Override PartName="/ppt/media/image15.png" ContentType="image/png"/>
  <Override PartName="/ppt/media/image16.jpeg" ContentType="image/jpeg"/>
  <Override PartName="/ppt/media/image18.png" ContentType="image/png"/>
  <Override PartName="/ppt/media/image20.tif" ContentType="image/tiff"/>
  <Override PartName="/ppt/media/image21.tif" ContentType="image/tiff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slides/_rels/slide91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94.xml.rels" ContentType="application/vnd.openxmlformats-package.relationships+xml"/>
  <Override PartName="/ppt/slides/_rels/slide95.xml.rels" ContentType="application/vnd.openxmlformats-package.relationships+xml"/>
  <Override PartName="/ppt/slides/_rels/slide96.xml.rels" ContentType="application/vnd.openxmlformats-package.relationships+xml"/>
  <Override PartName="/ppt/slides/_rels/slide97.xml.rels" ContentType="application/vnd.openxmlformats-package.relationships+xml"/>
  <Override PartName="/ppt/slides/_rels/slide98.xml.rels" ContentType="application/vnd.openxmlformats-package.relationships+xml"/>
  <Override PartName="/ppt/slides/_rels/slide99.xml.rels" ContentType="application/vnd.openxmlformats-package.relationships+xml"/>
  <Override PartName="/ppt/slides/_rels/slide100.xml.rels" ContentType="application/vnd.openxmlformats-package.relationships+xml"/>
  <Override PartName="/ppt/slides/_rels/slide101.xml.rels" ContentType="application/vnd.openxmlformats-package.relationships+xml"/>
  <Override PartName="/ppt/slides/_rels/slide102.xml.rels" ContentType="application/vnd.openxmlformats-package.relationships+xml"/>
  <Override PartName="/ppt/slides/_rels/slide103.xml.rels" ContentType="application/vnd.openxmlformats-package.relationships+xml"/>
  <Override PartName="/ppt/slides/_rels/slide104.xml.rels" ContentType="application/vnd.openxmlformats-package.relationships+xml"/>
  <Override PartName="/ppt/slides/_rels/slide105.xml.rels" ContentType="application/vnd.openxmlformats-package.relationships+xml"/>
  <Override PartName="/ppt/slides/_rels/slide106.xml.rels" ContentType="application/vnd.openxmlformats-package.relationships+xml"/>
  <Override PartName="/ppt/slides/_rels/slide107.xml.rels" ContentType="application/vnd.openxmlformats-package.relationships+xml"/>
  <Override PartName="/ppt/slides/_rels/slide108.xml.rels" ContentType="application/vnd.openxmlformats-package.relationships+xml"/>
  <Override PartName="/ppt/slides/_rels/slide109.xml.rels" ContentType="application/vnd.openxmlformats-package.relationships+xml"/>
  <Override PartName="/ppt/slides/_rels/slide110.xml.rels" ContentType="application/vnd.openxmlformats-package.relationships+xml"/>
  <Override PartName="/ppt/slides/_rels/slide111.xml.rels" ContentType="application/vnd.openxmlformats-package.relationships+xml"/>
  <Override PartName="/ppt/slides/_rels/slide112.xml.rels" ContentType="application/vnd.openxmlformats-package.relationships+xml"/>
  <Override PartName="/ppt/slides/_rels/slide113.xml.rels" ContentType="application/vnd.openxmlformats-package.relationships+xml"/>
  <Override PartName="/ppt/slides/_rels/slide114.xml.rels" ContentType="application/vnd.openxmlformats-package.relationships+xml"/>
  <Override PartName="/ppt/slides/_rels/slide115.xml.rels" ContentType="application/vnd.openxmlformats-package.relationships+xml"/>
  <Override PartName="/ppt/slides/_rels/slide116.xml.rels" ContentType="application/vnd.openxmlformats-package.relationships+xml"/>
  <Override PartName="/ppt/slides/_rels/slide117.xml.rels" ContentType="application/vnd.openxmlformats-package.relationships+xml"/>
  <Override PartName="/ppt/slides/_rels/slide118.xml.rels" ContentType="application/vnd.openxmlformats-package.relationships+xml"/>
  <Override PartName="/ppt/slides/_rels/slide119.xml.rels" ContentType="application/vnd.openxmlformats-package.relationships+xml"/>
  <Override PartName="/ppt/slides/_rels/slide120.xml.rels" ContentType="application/vnd.openxmlformats-package.relationships+xml"/>
  <Override PartName="/ppt/slides/_rels/slide121.xml.rels" ContentType="application/vnd.openxmlformats-package.relationships+xml"/>
  <Override PartName="/ppt/slides/_rels/slide122.xml.rels" ContentType="application/vnd.openxmlformats-package.relationships+xml"/>
  <Override PartName="/ppt/slides/_rels/slide123.xml.rels" ContentType="application/vnd.openxmlformats-package.relationships+xml"/>
  <Override PartName="/ppt/slides/_rels/slide124.xml.rels" ContentType="application/vnd.openxmlformats-package.relationships+xml"/>
  <Override PartName="/ppt/slides/_rels/slide125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slide" Target="slides/slide79.xml"/><Relationship Id="rId88" Type="http://schemas.openxmlformats.org/officeDocument/2006/relationships/slide" Target="slides/slide80.xml"/><Relationship Id="rId89" Type="http://schemas.openxmlformats.org/officeDocument/2006/relationships/slide" Target="slides/slide81.xml"/><Relationship Id="rId90" Type="http://schemas.openxmlformats.org/officeDocument/2006/relationships/slide" Target="slides/slide82.xml"/><Relationship Id="rId91" Type="http://schemas.openxmlformats.org/officeDocument/2006/relationships/slide" Target="slides/slide83.xml"/><Relationship Id="rId92" Type="http://schemas.openxmlformats.org/officeDocument/2006/relationships/slide" Target="slides/slide84.xml"/><Relationship Id="rId93" Type="http://schemas.openxmlformats.org/officeDocument/2006/relationships/slide" Target="slides/slide85.xml"/><Relationship Id="rId94" Type="http://schemas.openxmlformats.org/officeDocument/2006/relationships/slide" Target="slides/slide86.xml"/><Relationship Id="rId95" Type="http://schemas.openxmlformats.org/officeDocument/2006/relationships/slide" Target="slides/slide87.xml"/><Relationship Id="rId96" Type="http://schemas.openxmlformats.org/officeDocument/2006/relationships/slide" Target="slides/slide88.xml"/><Relationship Id="rId97" Type="http://schemas.openxmlformats.org/officeDocument/2006/relationships/slide" Target="slides/slide89.xml"/><Relationship Id="rId98" Type="http://schemas.openxmlformats.org/officeDocument/2006/relationships/slide" Target="slides/slide90.xml"/><Relationship Id="rId99" Type="http://schemas.openxmlformats.org/officeDocument/2006/relationships/slide" Target="slides/slide91.xml"/><Relationship Id="rId100" Type="http://schemas.openxmlformats.org/officeDocument/2006/relationships/slide" Target="slides/slide92.xml"/><Relationship Id="rId101" Type="http://schemas.openxmlformats.org/officeDocument/2006/relationships/slide" Target="slides/slide93.xml"/><Relationship Id="rId102" Type="http://schemas.openxmlformats.org/officeDocument/2006/relationships/slide" Target="slides/slide94.xml"/><Relationship Id="rId103" Type="http://schemas.openxmlformats.org/officeDocument/2006/relationships/slide" Target="slides/slide95.xml"/><Relationship Id="rId104" Type="http://schemas.openxmlformats.org/officeDocument/2006/relationships/slide" Target="slides/slide96.xml"/><Relationship Id="rId105" Type="http://schemas.openxmlformats.org/officeDocument/2006/relationships/slide" Target="slides/slide97.xml"/><Relationship Id="rId106" Type="http://schemas.openxmlformats.org/officeDocument/2006/relationships/slide" Target="slides/slide98.xml"/><Relationship Id="rId107" Type="http://schemas.openxmlformats.org/officeDocument/2006/relationships/slide" Target="slides/slide99.xml"/><Relationship Id="rId108" Type="http://schemas.openxmlformats.org/officeDocument/2006/relationships/slide" Target="slides/slide100.xml"/><Relationship Id="rId109" Type="http://schemas.openxmlformats.org/officeDocument/2006/relationships/slide" Target="slides/slide101.xml"/><Relationship Id="rId110" Type="http://schemas.openxmlformats.org/officeDocument/2006/relationships/slide" Target="slides/slide102.xml"/><Relationship Id="rId111" Type="http://schemas.openxmlformats.org/officeDocument/2006/relationships/slide" Target="slides/slide103.xml"/><Relationship Id="rId112" Type="http://schemas.openxmlformats.org/officeDocument/2006/relationships/slide" Target="slides/slide104.xml"/><Relationship Id="rId113" Type="http://schemas.openxmlformats.org/officeDocument/2006/relationships/slide" Target="slides/slide105.xml"/><Relationship Id="rId114" Type="http://schemas.openxmlformats.org/officeDocument/2006/relationships/slide" Target="slides/slide106.xml"/><Relationship Id="rId115" Type="http://schemas.openxmlformats.org/officeDocument/2006/relationships/slide" Target="slides/slide107.xml"/><Relationship Id="rId116" Type="http://schemas.openxmlformats.org/officeDocument/2006/relationships/slide" Target="slides/slide108.xml"/><Relationship Id="rId117" Type="http://schemas.openxmlformats.org/officeDocument/2006/relationships/slide" Target="slides/slide109.xml"/><Relationship Id="rId118" Type="http://schemas.openxmlformats.org/officeDocument/2006/relationships/slide" Target="slides/slide110.xml"/><Relationship Id="rId119" Type="http://schemas.openxmlformats.org/officeDocument/2006/relationships/slide" Target="slides/slide111.xml"/><Relationship Id="rId120" Type="http://schemas.openxmlformats.org/officeDocument/2006/relationships/slide" Target="slides/slide112.xml"/><Relationship Id="rId121" Type="http://schemas.openxmlformats.org/officeDocument/2006/relationships/slide" Target="slides/slide113.xml"/><Relationship Id="rId122" Type="http://schemas.openxmlformats.org/officeDocument/2006/relationships/slide" Target="slides/slide114.xml"/><Relationship Id="rId123" Type="http://schemas.openxmlformats.org/officeDocument/2006/relationships/slide" Target="slides/slide115.xml"/><Relationship Id="rId124" Type="http://schemas.openxmlformats.org/officeDocument/2006/relationships/slide" Target="slides/slide116.xml"/><Relationship Id="rId125" Type="http://schemas.openxmlformats.org/officeDocument/2006/relationships/slide" Target="slides/slide117.xml"/><Relationship Id="rId126" Type="http://schemas.openxmlformats.org/officeDocument/2006/relationships/slide" Target="slides/slide118.xml"/><Relationship Id="rId127" Type="http://schemas.openxmlformats.org/officeDocument/2006/relationships/slide" Target="slides/slide119.xml"/><Relationship Id="rId128" Type="http://schemas.openxmlformats.org/officeDocument/2006/relationships/slide" Target="slides/slide120.xml"/><Relationship Id="rId129" Type="http://schemas.openxmlformats.org/officeDocument/2006/relationships/slide" Target="slides/slide121.xml"/><Relationship Id="rId130" Type="http://schemas.openxmlformats.org/officeDocument/2006/relationships/slide" Target="slides/slide122.xml"/><Relationship Id="rId131" Type="http://schemas.openxmlformats.org/officeDocument/2006/relationships/slide" Target="slides/slide123.xml"/><Relationship Id="rId132" Type="http://schemas.openxmlformats.org/officeDocument/2006/relationships/slide" Target="slides/slide124.xml"/><Relationship Id="rId133" Type="http://schemas.openxmlformats.org/officeDocument/2006/relationships/slide" Target="slides/slide125.xml"/><Relationship Id="rId13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7760" cy="5658120"/>
          </a:xfrm>
          <a:prstGeom prst="rect">
            <a:avLst/>
          </a:prstGeom>
          <a:ln w="936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7760" cy="5658120"/>
          </a:xfrm>
          <a:prstGeom prst="rect">
            <a:avLst/>
          </a:prstGeom>
          <a:ln w="936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7760" cy="5658120"/>
          </a:xfrm>
          <a:prstGeom prst="rect">
            <a:avLst/>
          </a:prstGeom>
          <a:ln w="936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7760" cy="5658120"/>
          </a:xfrm>
          <a:prstGeom prst="rect">
            <a:avLst/>
          </a:prstGeom>
          <a:ln w="9360"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7760" cy="5658120"/>
          </a:xfrm>
          <a:prstGeom prst="rect">
            <a:avLst/>
          </a:prstGeom>
          <a:ln w="9360">
            <a:noFill/>
          </a:ln>
        </p:spPr>
      </p:pic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7760" cy="5658120"/>
          </a:xfrm>
          <a:prstGeom prst="rect">
            <a:avLst/>
          </a:prstGeom>
          <a:ln w="9360">
            <a:noFill/>
          </a:ln>
        </p:spPr>
      </p:pic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" descr="HORIZ NO SCREENED DIAMOND copy"/>
          <p:cNvPicPr/>
          <p:nvPr/>
        </p:nvPicPr>
        <p:blipFill>
          <a:blip r:embed="rId2"/>
          <a:stretch/>
        </p:blipFill>
        <p:spPr>
          <a:xfrm>
            <a:off x="0" y="0"/>
            <a:ext cx="10067760" cy="5658120"/>
          </a:xfrm>
          <a:prstGeom prst="rect">
            <a:avLst/>
          </a:prstGeom>
          <a:ln w="9360">
            <a:noFill/>
          </a:ln>
        </p:spPr>
      </p:pic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9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3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9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6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49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49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49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49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7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tif"/><Relationship Id="rId3" Type="http://schemas.openxmlformats.org/officeDocument/2006/relationships/slideLayout" Target="../slideLayouts/slideLayout7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21.tif"/><Relationship Id="rId2" Type="http://schemas.openxmlformats.org/officeDocument/2006/relationships/slideLayout" Target="../slideLayouts/slideLayout7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504000" y="2393640"/>
            <a:ext cx="9055080" cy="92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504000" y="568080"/>
            <a:ext cx="9055080" cy="4481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3443760" y="5255280"/>
            <a:ext cx="3174840" cy="285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6" name="CustomShape 4"/>
          <p:cNvSpPr/>
          <p:nvPr/>
        </p:nvSpPr>
        <p:spPr>
          <a:xfrm>
            <a:off x="504000" y="226080"/>
            <a:ext cx="9056880" cy="93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7" name="CustomShape 5"/>
          <p:cNvSpPr/>
          <p:nvPr/>
        </p:nvSpPr>
        <p:spPr>
          <a:xfrm>
            <a:off x="504000" y="1326600"/>
            <a:ext cx="9056880" cy="32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8" name="CustomShape 6"/>
          <p:cNvSpPr/>
          <p:nvPr/>
        </p:nvSpPr>
        <p:spPr>
          <a:xfrm>
            <a:off x="0" y="1463040"/>
            <a:ext cx="10067760" cy="12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MS PGothic"/>
              </a:rPr>
              <a:t>General License Course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sz="1800"/>
            </a:b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MS PGothic"/>
              </a:rPr>
              <a:t>Chapter 7.5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MS PGothic"/>
              </a:rPr>
              <a:t>Feed Lines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"/>
          <p:cNvSpPr/>
          <p:nvPr/>
        </p:nvSpPr>
        <p:spPr>
          <a:xfrm>
            <a:off x="457200" y="457200"/>
            <a:ext cx="9141480" cy="29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G4A06 - What is the purpose of an antenna tuner?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Reduce the SWR in the feed line to the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Reduce the power dissipation in the feedline to the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Increase power transfer from the transmitter to the feed line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G0A02 - Which of the following is used to determine RF exposure from a transmitted signal?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Its duty cycle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Its frequency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Its power density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G0A03 - How can you determine that your station complies with FCC RF exposure regulations?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By calculation based on FCC OET Bulletin 65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By calculation based on computer modeling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By measurement of field strength using calibrated equipment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G0A03 - How can you determine that your station complies with FCC RF exposure regulations?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By calculation based on FCC OET Bulletin 65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By calculation based on computer modeling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By measurement of field strength using calibrated equipment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"/>
          <p:cNvSpPr/>
          <p:nvPr/>
        </p:nvSpPr>
        <p:spPr>
          <a:xfrm>
            <a:off x="457200" y="457200"/>
            <a:ext cx="9141480" cy="38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G0A04 - What does "time averaging" mean when evaluating RF radiation exposure?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average amount of power developed by the transmitter over a specific 24-hour period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average time it takes RF radiation to have any long-term effect on the body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total time of the exposure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 total RF exposure averaged over a certain period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"/>
          <p:cNvSpPr/>
          <p:nvPr/>
        </p:nvSpPr>
        <p:spPr>
          <a:xfrm>
            <a:off x="457200" y="457200"/>
            <a:ext cx="9141480" cy="38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G0A04 - What does "time averaging" mean when evaluating RF radiation exposure?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average amount of power developed by the transmitter over a specific 24-hour period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average time it takes RF radiation to have any long-term effect on the body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total time of the exposure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D. The total RF exposure averaged over a certain period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"/>
          <p:cNvSpPr/>
          <p:nvPr/>
        </p:nvSpPr>
        <p:spPr>
          <a:xfrm>
            <a:off x="457200" y="457200"/>
            <a:ext cx="9141480" cy="38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G0A05 - What must you do if an evaluation of your station shows that the RF energy radiated by your station exceeds permissible limits for possible human absorption?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Take action to prevent human exposure to the excessive RF fields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File an Environmental Impact Statement (EIS-97) with the FCC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Secure written permission from your neighbors to operate above the controlled MPE limits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"/>
          <p:cNvSpPr/>
          <p:nvPr/>
        </p:nvSpPr>
        <p:spPr>
          <a:xfrm>
            <a:off x="457200" y="457200"/>
            <a:ext cx="9141480" cy="38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G0A05 - What must you do if an evaluation of your station shows that the RF energy radiated by your station exceeds permissible limits for possible human absorption?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Take action to prevent human exposure to the excessive RF fields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File an Environmental Impact Statement (EIS-97) with the FCC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Secure written permission from your neighbors to operate above the controlled MPE limits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"/>
          <p:cNvSpPr/>
          <p:nvPr/>
        </p:nvSpPr>
        <p:spPr>
          <a:xfrm>
            <a:off x="457200" y="457200"/>
            <a:ext cx="9141480" cy="38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G0A06 - What must you do if your station fails to meet the FCC RF exposure exemption criteria?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Perform an RF Exposure Evaluation in accordance with FCC OET Bulletin 65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Contact the FCC for permission to transmit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Perform an RF exposure evaluation in accordance with World Meteorological Organization guidelines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Use an FCC-approved band-pass filter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"/>
          <p:cNvSpPr/>
          <p:nvPr/>
        </p:nvSpPr>
        <p:spPr>
          <a:xfrm>
            <a:off x="457200" y="457200"/>
            <a:ext cx="9141480" cy="38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G0A06 - What must you do if your station fails to meet the FCC RF exposure exemption criteria?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Perform an RF Exposure Evaluation in accordance with FCC OET Bulletin 65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Contact the FCC for permission to transmit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Perform an RF exposure evaluation in accordance with World Meteorological Organization guidelines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Use an FCC-approved band-pass filter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G0A07 - What is the effect of modulation duty cycle on RF exposure?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 lower duty cycle permits greater power levels to be transmitted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 higher duty cycle permits greater power levels to be transmitted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Low duty cycle transmitters are exempt from RF exposure evaluation requirements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High duty cycle transmitters are exempt from RF exposure requirements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"/>
          <p:cNvSpPr/>
          <p:nvPr/>
        </p:nvSpPr>
        <p:spPr>
          <a:xfrm>
            <a:off x="457200" y="457200"/>
            <a:ext cx="9141480" cy="29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G4A06 - What is the purpose of an antenna tuner?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Reduce the SWR in the feed line to the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Reduce the power dissipation in the feedline to the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C. Increase power transfer from the transmitter to the feed line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G0A07 - What is the effect of modulation duty cycle on RF exposure?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A lower duty cycle permits greater power levels to be transmitted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 higher duty cycle permits greater power levels to be transmitted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Low duty cycle transmitters are exempt from RF exposure evaluation requirements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High duty cycle transmitters are exempt from RF exposure requirements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"/>
          <p:cNvSpPr/>
          <p:nvPr/>
        </p:nvSpPr>
        <p:spPr>
          <a:xfrm>
            <a:off x="457200" y="457200"/>
            <a:ext cx="9141480" cy="41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G0A08 - Which of the following steps must an amateur operator take to ensure compliance with RF safety regulations?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Post a copy of FCC Part 97.13 in the station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Notify neighbors within a 100-foot radius of the antenna of the existence of the station and power levels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Perform a routine RF exposure evaluation and prevent access to any identified high exposure areas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"/>
          <p:cNvSpPr/>
          <p:nvPr/>
        </p:nvSpPr>
        <p:spPr>
          <a:xfrm>
            <a:off x="457200" y="457200"/>
            <a:ext cx="9141480" cy="41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G0A08 - Which of the following steps must an amateur operator take to ensure compliance with RF safety regulations?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Post a copy of FCC Part 97.13 in the station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Notify neighbors within a 100-foot radius of the antenna of the existence of the station and power levels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Perform a routine RF exposure evaluation and prevent access to any identified high exposure areas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G0A09 - What type of instrument can be used to accurately measure an RF field strength?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 receiver with digital signal processing (DSP) noise reduction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 calibrated field strength meter with a calibrated antenna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An SWR meter with a peak-reading function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An oscilloscope with a high-stability crystal marker generator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G0A09 - What type of instrument can be used to accurately measure an RF field strength?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 receiver with digital signal processing (DSP) noise reduction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B. A calibrated field strength meter with a calibrated antenna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An SWR meter with a peak-reading function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An oscilloscope with a high-stability crystal marker generator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"/>
          <p:cNvSpPr/>
          <p:nvPr/>
        </p:nvSpPr>
        <p:spPr>
          <a:xfrm>
            <a:off x="457200" y="457200"/>
            <a:ext cx="9141480" cy="41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G0A10 - What should be done if evaluation shows that a neighbor might experience more than the allowable limit of RF exposure from the main lobe of a directional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Change to a non-polarized antenna with higher gain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Use an antenna with a higher front-to-back ratio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Take precautions to ensure that the antenna cannot be pointed in their direction when they are present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"/>
          <p:cNvSpPr/>
          <p:nvPr/>
        </p:nvSpPr>
        <p:spPr>
          <a:xfrm>
            <a:off x="457200" y="457200"/>
            <a:ext cx="9141480" cy="41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G0A10 - What should be done if evaluation shows that a neighbor might experience more than the allowable limit of RF exposure from the main lobe of a directional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Change to a non-polarized antenna with higher gain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Use an antenna with a higher front-to-back ratio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Take precautions to ensure that the antenna cannot be pointed in their direction when they are present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"/>
          <p:cNvSpPr/>
          <p:nvPr/>
        </p:nvSpPr>
        <p:spPr>
          <a:xfrm>
            <a:off x="457200" y="457200"/>
            <a:ext cx="9141480" cy="38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G0A11 - What precaution should be taken if you install an indoor transmitting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Locate the antenna close to your operating position to minimize feed-line radiation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Position the antenna along the edge of a wall to reduce parasitic radiation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Make sure that MPE limits are not exceeded in occupied areas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Make sure the antenna is properly shielded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"/>
          <p:cNvSpPr/>
          <p:nvPr/>
        </p:nvSpPr>
        <p:spPr>
          <a:xfrm>
            <a:off x="457200" y="457200"/>
            <a:ext cx="9141480" cy="38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G0A11 - What precaution should be taken if you install an indoor transmitting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Locate the antenna close to your operating position to minimize feed-line radiation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Position the antenna along the edge of a wall to reduce parasitic radiation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Make sure that MPE limits are not exceeded in occupied areas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Make sure the antenna is properly shielded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G0A12 - What stations are subject to the FCC rules on RF exposure?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All commercial stations; amateur radio stations are exempt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Only stations with antennas lower than one wavelength above the ground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Only stations transmitting more than 500 watts PEP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stations with a time-averaged transmission of more than one milliwatt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"/>
          <p:cNvSpPr/>
          <p:nvPr/>
        </p:nvSpPr>
        <p:spPr>
          <a:xfrm>
            <a:off x="457200" y="457200"/>
            <a:ext cx="9141480" cy="38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G9A01 - Which of the following factors determine the characteristic impedance of a parallel conductor feed line?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distance between the centers of the conductors and the radius of the conductors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distance between the centers of the conductors and the length of the line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radius of the conductors and the frequency of the signal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 frequency of the signal and the length of the line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G0A12 - What stations are subject to the FCC rules on RF exposure?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All commercial stations; amateur radio stations are exempt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Only stations with antennas lower than one wavelength above the ground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Only stations transmitting more than 500 watts PEP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D. All stations with a time-averaged transmission of more than one milliwatt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G0B07 - Which of these choices should be observed when climbing a tower using a safety harness?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Always hold on to the tower with one hand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Confirm that the harness is rated for the weight of the climber and that it is within its allowable service life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Ensure that all heavy tools are securely fastened to the harness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G0B07 - Which of these choices should be observed when climbing a tower using a safety harness?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Always hold on to the tower with one hand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B. Confirm that the harness is rated for the weight of the climber and that it is within its allowable service life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Ensure that all heavy tools are securely fastened to the harness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G0B08 - What should be done before climbing a tower that supports electrically powered devices?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Notify the electric company that a person will be working on the tower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Make sure all circuits that supply power to the tower are locked out and tagged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Unground the base of the tower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G0B08 - What should be done before climbing a tower that supports electrically powered devices?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Notify the electric company that a person will be working on the tower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B. Make sure all circuits that supply power to the tower are locked out and tagged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Unground the base of the tower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4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6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7" name="CustomShape 5"/>
          <p:cNvSpPr/>
          <p:nvPr/>
        </p:nvSpPr>
        <p:spPr>
          <a:xfrm>
            <a:off x="504000" y="568080"/>
            <a:ext cx="9061560" cy="40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08" name="CustomShape 6"/>
          <p:cNvSpPr/>
          <p:nvPr/>
        </p:nvSpPr>
        <p:spPr>
          <a:xfrm>
            <a:off x="0" y="670320"/>
            <a:ext cx="10071000" cy="16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Next Week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  <a:ea typeface="DejaVu Sans"/>
              </a:rPr>
              <a:t>EXAMS!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0000"/>
                </a:solidFill>
                <a:latin typeface="Arial"/>
                <a:ea typeface="DejaVu Sans"/>
              </a:rPr>
              <a:t>Take Practice Tests Online!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CustomShape 7"/>
          <p:cNvSpPr/>
          <p:nvPr/>
        </p:nvSpPr>
        <p:spPr>
          <a:xfrm>
            <a:off x="0" y="3383280"/>
            <a:ext cx="1007568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But, before you go...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2" dur="indefinite" restart="never" nodeType="tmRoot">
          <p:childTnLst>
            <p:seq>
              <p:cTn id="163" dur="indefinite" nodeType="mainSeq">
                <p:childTnLst>
                  <p:par>
                    <p:cTn id="164" fill="hold">
                      <p:stCondLst>
                        <p:cond delay="0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withEffect" fill="hold" presetClass="entr" presetID="2" presetSubtype="4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7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8" dur="2000" fill="hold"/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9" dur="2000" fill="hold"/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"/>
          <p:cNvSpPr/>
          <p:nvPr/>
        </p:nvSpPr>
        <p:spPr>
          <a:xfrm>
            <a:off x="457200" y="457200"/>
            <a:ext cx="9141480" cy="38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G9A01 - Which of the following factors determine the characteristic impedance of a parallel conductor feed line?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The distance between the centers of the conductors and the radius of the conductors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distance between the centers of the conductors and the length of the line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radius of the conductors and the frequency of the signal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 frequency of the signal and the length of the line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G9A02 - What is the relationship between high standing wave ratio (SWR) and transmission line loss?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There is no relationship between transmission line loss and SWR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High SWR increases loss in a lossy transmission line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High SWR makes it difficult to measure transmission line loss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High SWR reduces the relative effect of transmission line loss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G9A02 - What is the relationship between high standing wave ratio (SWR) and transmission line loss?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There is no relationship between transmission line loss and SWR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B. High SWR increases loss in a lossy transmission line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High SWR makes it difficult to measure transmission line loss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High SWR reduces the relative effect of transmission line loss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G9A03 - What is the nominal characteristic impedance of "window line" transmission line?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50 ohms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75 ohms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100 ohms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450 ohms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G9A03 - What is the nominal characteristic impedance of "window line" transmission line?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50 ohms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75 ohms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100 ohms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D. 450 ohms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G9A04 - What causes reflected power at an antenna's feed point?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Operating an antenna at its resonant frequency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Using more transmitter power than the antenna can handle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A difference between feed line impedance and antenna feed point impedance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Feeding the antenna with unbalanced feed line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G9A04 - What causes reflected power at an antenna's feed point?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Operating an antenna at its resonant frequency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Using more transmitter power than the antenna can handle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C. A difference between feed line impedance and antenna feed point impedance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Feeding the antenna with unbalanced feed line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504000" y="226080"/>
            <a:ext cx="9056880" cy="93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3236400" y="457200"/>
            <a:ext cx="6656040" cy="4799520"/>
          </a:xfrm>
          <a:prstGeom prst="rect">
            <a:avLst/>
          </a:prstGeom>
          <a:ln w="0">
            <a:noFill/>
          </a:ln>
        </p:spPr>
      </p:pic>
      <p:sp>
        <p:nvSpPr>
          <p:cNvPr id="281" name=""/>
          <p:cNvSpPr/>
          <p:nvPr/>
        </p:nvSpPr>
        <p:spPr>
          <a:xfrm>
            <a:off x="228600" y="2057400"/>
            <a:ext cx="2958480" cy="13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Feed Lines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G9A05 - How does the attenuation of coaxial cable change with increasing frequency?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Attenuation is independent of frequency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Attenuation increases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Attenuation decreases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Attenuation follows Marconi's Law of Attenuation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G9A05 - How does the attenuation of coaxial cable change with increasing frequency?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Attenuation is independent of frequency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B. Attenuation increases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Attenuation decreases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Attenuation follows Marconi's Law of Attenuation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"/>
          <p:cNvSpPr/>
          <p:nvPr/>
        </p:nvSpPr>
        <p:spPr>
          <a:xfrm>
            <a:off x="457200" y="457200"/>
            <a:ext cx="9141480" cy="29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G9A06 - In what units is RF feed line loss usually expressed?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Ohms per 1,000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Decibels per 1,000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Ohms per 100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Decibels per 100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"/>
          <p:cNvSpPr/>
          <p:nvPr/>
        </p:nvSpPr>
        <p:spPr>
          <a:xfrm>
            <a:off x="457200" y="457200"/>
            <a:ext cx="9141480" cy="29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G9A06 - In what units is RF feed line loss usually expressed?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Ohms per 1,000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Decibels per 1,000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Ohms per 100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D. Decibels per 100 feet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"/>
          <p:cNvSpPr/>
          <p:nvPr/>
        </p:nvSpPr>
        <p:spPr>
          <a:xfrm>
            <a:off x="457200" y="191880"/>
            <a:ext cx="9141480" cy="41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G9A07 - What must be done to prevent standing waves on a feed line connected to an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antenna feed point must be at DC ground potential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feed line must be an odd number of electrical quarter wavelengths long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feed line must be an even number of physical half wavelengths long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The antenna feed point impedance must be matched to the characteristic impedance of the feed line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"/>
          <p:cNvSpPr/>
          <p:nvPr/>
        </p:nvSpPr>
        <p:spPr>
          <a:xfrm>
            <a:off x="457200" y="204480"/>
            <a:ext cx="9141480" cy="41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G9A07 - What must be done to prevent standing waves on a feed line connected to an antenna?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antenna feed point must be at DC ground potential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feed line must be an odd number of electrical quarter wavelengths long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The feed line must be an even number of physical half wavelengths long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D. The antenna feed point impedance must be matched to the characteristic impedance of the feed line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"/>
          <p:cNvSpPr/>
          <p:nvPr/>
        </p:nvSpPr>
        <p:spPr>
          <a:xfrm>
            <a:off x="469440" y="252000"/>
            <a:ext cx="9141480" cy="41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G9A08 - If the SWR on an antenna feed line is 5:1, and a matching network at the transmitter end of the feed line is adjusted to present a 1:1 SWR to the transmitter, what is the resulting SWR on the feed line?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1:1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5:1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Between 1:1 and 5:1 depending on the characteristic impedance of the line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Between 1:1 and 5:1 depending on the reflected power at the transmitter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"/>
          <p:cNvSpPr/>
          <p:nvPr/>
        </p:nvSpPr>
        <p:spPr>
          <a:xfrm>
            <a:off x="459720" y="228600"/>
            <a:ext cx="9141480" cy="41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G9A08 - If the SWR on an antenna feed line is 5:1, and a matching network at the transmitter end of the feed line is adjusted to present a 1:1 SWR to the transmitter, what is the resulting SWR on the feed line?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1:1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B. 5:1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Between 1:1 and 5:1 depending on the characteristic impedance of the line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Between 1:1 and 5:1 depending on the reflected power at the transmitter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G9A09 - What standing wave ratio results from connecting a 50-ohm feed line to a 200-ohm resistive load?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4:1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1:4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2:1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1:2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G9A09 - What standing wave ratio results from connecting a 50-ohm feed line to a 200-ohm resistive load?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A. 4:1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1:4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2:1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1:2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504000" y="2393640"/>
            <a:ext cx="9055080" cy="92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3443760" y="5255280"/>
            <a:ext cx="3174840" cy="285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504000" y="226080"/>
            <a:ext cx="9056880" cy="93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504000" y="1326600"/>
            <a:ext cx="9056880" cy="32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6" name="CustomShape 5"/>
          <p:cNvSpPr/>
          <p:nvPr/>
        </p:nvSpPr>
        <p:spPr>
          <a:xfrm>
            <a:off x="493920" y="0"/>
            <a:ext cx="9065160" cy="93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Feed Lines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7" name="Picture 7" descr=""/>
          <p:cNvPicPr/>
          <p:nvPr/>
        </p:nvPicPr>
        <p:blipFill>
          <a:blip r:embed="rId1"/>
          <a:stretch/>
        </p:blipFill>
        <p:spPr>
          <a:xfrm>
            <a:off x="3994560" y="3891600"/>
            <a:ext cx="2096280" cy="1587960"/>
          </a:xfrm>
          <a:prstGeom prst="rect">
            <a:avLst/>
          </a:prstGeom>
          <a:ln w="0">
            <a:noFill/>
          </a:ln>
        </p:spPr>
      </p:pic>
      <p:sp>
        <p:nvSpPr>
          <p:cNvPr id="288" name="CustomShape 6"/>
          <p:cNvSpPr/>
          <p:nvPr/>
        </p:nvSpPr>
        <p:spPr>
          <a:xfrm>
            <a:off x="353160" y="822960"/>
            <a:ext cx="9411480" cy="329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</a:pP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SimSun"/>
              </a:rPr>
              <a:t>The characteristic impedance (Z</a:t>
            </a:r>
            <a:r>
              <a:rPr b="0" lang="en-US" sz="2400" spc="-1" strike="noStrike" baseline="-25000">
                <a:solidFill>
                  <a:srgbClr val="ff0000"/>
                </a:solidFill>
                <a:latin typeface="Arial"/>
                <a:ea typeface="SimSun"/>
              </a:rPr>
              <a:t>0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SimSun"/>
              </a:rPr>
              <a:t>) of parallel conductor feed line is  determined by the radius of the feed line conductors and the            distance between their centers</a:t>
            </a:r>
            <a:r>
              <a:rPr b="0" lang="en-US" sz="2400" spc="-1" strike="noStrike">
                <a:solidFill>
                  <a:srgbClr val="d8090f"/>
                </a:solidFill>
                <a:latin typeface="Arial"/>
                <a:ea typeface="SimSun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(also the material between them)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SimSun"/>
              </a:rPr>
              <a:t>Open wire feed line generally has an impedance of 300 to 600 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Ω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en-US" sz="2400" spc="-1" strike="noStrike">
                <a:solidFill>
                  <a:srgbClr val="ff0000"/>
                </a:solidFill>
                <a:latin typeface="Times New Roman"/>
                <a:ea typeface="Times New Roman"/>
              </a:rPr>
              <a:t>“Window line” impedance is generally 450 ohms.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</a:pP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SimSun"/>
              </a:rPr>
              <a:t>The most common impedances of coax that amateurs use are 50 </a:t>
            </a:r>
            <a:r>
              <a:rPr b="0" lang="en-US" sz="2400" spc="-1" strike="noStrike">
                <a:solidFill>
                  <a:srgbClr val="ff0000"/>
                </a:solidFill>
                <a:latin typeface="Symbol"/>
                <a:ea typeface="Symbol"/>
              </a:rPr>
              <a:t>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SimSun"/>
              </a:rPr>
              <a:t> and 75 </a:t>
            </a:r>
            <a:r>
              <a:rPr b="0" lang="en-US" sz="2400" spc="-1" strike="noStrike">
                <a:solidFill>
                  <a:srgbClr val="ff0000"/>
                </a:solidFill>
                <a:latin typeface="Symbol"/>
                <a:ea typeface="Symbol"/>
              </a:rPr>
              <a:t>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SimSun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9" name="Picture 2" descr="Window Line"/>
          <p:cNvPicPr/>
          <p:nvPr/>
        </p:nvPicPr>
        <p:blipFill>
          <a:blip r:embed="rId2"/>
          <a:stretch/>
        </p:blipFill>
        <p:spPr>
          <a:xfrm>
            <a:off x="6858000" y="3885840"/>
            <a:ext cx="2370600" cy="159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G9A10 - What standing wave ratio results from connecting a 50-ohm feed line to a 10-ohm resistive load?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2:1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1:2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1:5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5:1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G9A10 - What standing wave ratio results from connecting a 50-ohm feed line to a 10-ohm resistive load?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2:1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1:2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1:5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c9211e"/>
                </a:solidFill>
                <a:latin typeface="Arial"/>
                <a:ea typeface="DejaVu Sans"/>
              </a:rPr>
              <a:t>D. 5:1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G9A11 - What is the effect of transmission line loss on SWR measured at the input to the line?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Higher loss reduces SWR measured at the input to the line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Higher loss increases SWR measured at the input to the line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Higher loss increases the accuracy of SWR measured at the input to the line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Transmission line loss does not affect the SWR measurement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G9A11 - What is the effect of transmission line loss on SWR measured at the input to the line?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Higher loss reduces SWR measured at the input to the line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Higher loss increases SWR measured at the input to the line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Higher loss increases the accuracy of SWR measured at the input to the line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Transmission line loss does not affect the SWR measurement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6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7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8" name="CustomShape 6"/>
          <p:cNvSpPr/>
          <p:nvPr/>
        </p:nvSpPr>
        <p:spPr>
          <a:xfrm>
            <a:off x="0" y="1463040"/>
            <a:ext cx="10072440" cy="12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MS PGothic"/>
              </a:rPr>
              <a:t>General License Course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sz="1800"/>
            </a:b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MS PGothic"/>
              </a:rPr>
              <a:t>Chapter 9.1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MS PGothic"/>
              </a:rPr>
              <a:t>Electrical Safety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2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3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4" name="CustomShape 6"/>
          <p:cNvSpPr/>
          <p:nvPr/>
        </p:nvSpPr>
        <p:spPr>
          <a:xfrm>
            <a:off x="504000" y="5940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Electrical Safety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CustomShape 7"/>
          <p:cNvSpPr/>
          <p:nvPr/>
        </p:nvSpPr>
        <p:spPr>
          <a:xfrm>
            <a:off x="182880" y="1005840"/>
            <a:ext cx="9686160" cy="360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0000"/>
          </a:bodyPr>
          <a:p>
            <a:pPr marL="424440" indent="-3175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Don’t work on “live” equipment unless absolutely necessary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4440" indent="-3175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Avoid working alone on energized high voltage equipment - </a:t>
            </a:r>
            <a:r>
              <a:rPr b="0" i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especially vacuum tube transmitters/amplifiers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24440" indent="-3175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Never assume equipment is off or de-energized — check with a meter or tester first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4440" indent="-3175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Working on feed lines or antennas – be sure that a transmitter or amplifier can’t be activated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4440" indent="-3175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Keep one hand in your pocket while probing or testing energized equipment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0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1" name="CustomShape 6"/>
          <p:cNvSpPr/>
          <p:nvPr/>
        </p:nvSpPr>
        <p:spPr>
          <a:xfrm>
            <a:off x="504000" y="22608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Electrical Safety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CustomShape 7"/>
          <p:cNvSpPr/>
          <p:nvPr/>
        </p:nvSpPr>
        <p:spPr>
          <a:xfrm>
            <a:off x="504000" y="1326600"/>
            <a:ext cx="9065520" cy="328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11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Wear shoes with an insulated sole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Remove unnecessary jewelry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The most dangerous currents are those that travel through the heart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11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Arm-to-arm or arm-to-foot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11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Current flow disrupts the heart’s normal beating rhythm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11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60 Hz household current is dangerous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51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Penetrates the body easily and is of a frequency that can disrupt the heart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6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7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8" name="CustomShape 6"/>
          <p:cNvSpPr/>
          <p:nvPr/>
        </p:nvSpPr>
        <p:spPr>
          <a:xfrm>
            <a:off x="504000" y="22608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Wiring &amp; Safety Grounding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CustomShape 7"/>
          <p:cNvSpPr/>
          <p:nvPr/>
        </p:nvSpPr>
        <p:spPr>
          <a:xfrm>
            <a:off x="504000" y="1326600"/>
            <a:ext cx="9065520" cy="328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9000"/>
          </a:bodyPr>
          <a:p>
            <a:pPr marL="428760" indent="-32076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e40d08"/>
                </a:solidFill>
                <a:latin typeface="Arial"/>
                <a:ea typeface="Arial"/>
              </a:rPr>
              <a:t>National Electrical Code (NEC) contains detailed        descriptions of </a:t>
            </a:r>
            <a:r>
              <a:rPr b="0" lang="en-US" sz="2800" spc="-1" strike="noStrike" u="sng">
                <a:solidFill>
                  <a:srgbClr val="e40d08"/>
                </a:solidFill>
                <a:uFillTx/>
                <a:latin typeface="Arial"/>
                <a:ea typeface="Arial"/>
              </a:rPr>
              <a:t>how wire your home and ham shack    safely from an ELECTRICAL standpoint</a:t>
            </a:r>
            <a:r>
              <a:rPr b="0" lang="en-US" sz="2800" spc="-1" strike="noStrike">
                <a:solidFill>
                  <a:srgbClr val="e40d08"/>
                </a:solidFill>
                <a:latin typeface="Arial"/>
                <a:ea typeface="Arial"/>
              </a:rPr>
              <a:t> (</a:t>
            </a:r>
            <a:r>
              <a:rPr b="1" lang="en-US" sz="2800" spc="-1" strike="noStrike">
                <a:solidFill>
                  <a:srgbClr val="e40d08"/>
                </a:solidFill>
                <a:latin typeface="Arial"/>
                <a:ea typeface="Arial"/>
              </a:rPr>
              <a:t>not</a:t>
            </a:r>
            <a:r>
              <a:rPr b="0" lang="en-US" sz="2800" spc="-1" strike="noStrike">
                <a:solidFill>
                  <a:srgbClr val="e40d08"/>
                </a:solidFill>
                <a:latin typeface="Arial"/>
                <a:ea typeface="Arial"/>
              </a:rPr>
              <a:t> RF safety - later)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2876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e40d08"/>
                </a:solidFill>
                <a:latin typeface="Arial"/>
                <a:ea typeface="Arial"/>
              </a:rPr>
              <a:t>Your local building department also has rules specific  to your location - If in doubt, have a licensed               electrician perform or check the work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3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4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5" name="CustomShape 6"/>
          <p:cNvSpPr/>
          <p:nvPr/>
        </p:nvSpPr>
        <p:spPr>
          <a:xfrm>
            <a:off x="504000" y="22608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Wiring &amp; Safety Grounding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CustomShape 7"/>
          <p:cNvSpPr/>
          <p:nvPr/>
        </p:nvSpPr>
        <p:spPr>
          <a:xfrm>
            <a:off x="504000" y="1326600"/>
            <a:ext cx="9065520" cy="328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11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Follow the standard wire color conventions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Hot wire has black or red insulation – connect to the brass (gold) terminal or screw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Neutral wire has white insulation – connect to the silver terminal or screw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Ground wire has green insulation or is bare wire – connect to the  green or bare copper terminal or screw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0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1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2" name="CustomShape 6"/>
          <p:cNvSpPr/>
          <p:nvPr/>
        </p:nvSpPr>
        <p:spPr>
          <a:xfrm>
            <a:off x="498240" y="9144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Wiring &amp; Safety Grounding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CustomShape 7"/>
          <p:cNvSpPr/>
          <p:nvPr/>
        </p:nvSpPr>
        <p:spPr>
          <a:xfrm>
            <a:off x="504000" y="1037880"/>
            <a:ext cx="9065520" cy="12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5000"/>
          </a:bodyPr>
          <a:p>
            <a:pPr marL="428760" indent="-3182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e40d08"/>
                </a:solidFill>
                <a:latin typeface="Arial"/>
                <a:ea typeface="DejaVu Sans"/>
              </a:rPr>
              <a:t>Only the two voltage-carrying (hot) wires </a:t>
            </a:r>
            <a:r>
              <a:rPr b="0" lang="en-US" sz="2800" spc="-1" strike="noStrike">
                <a:solidFill>
                  <a:srgbClr val="e40d08"/>
                </a:solidFill>
                <a:latin typeface="Arial"/>
                <a:ea typeface="DejaVu Sans"/>
              </a:rPr>
              <a:t>in a four-conductor line cord should be attached to fuses or circuit breakers in a device operated from a 240-VAC single-phase source.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4" name="Picture 17413" descr=""/>
          <p:cNvPicPr/>
          <p:nvPr/>
        </p:nvPicPr>
        <p:blipFill>
          <a:blip r:embed="rId1"/>
          <a:stretch/>
        </p:blipFill>
        <p:spPr>
          <a:xfrm>
            <a:off x="1828800" y="2166120"/>
            <a:ext cx="6690960" cy="336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" dur="indefinite" restart="never" nodeType="tmRoot">
          <p:childTnLst>
            <p:seq>
              <p:cTn id="53" dur="indefinite" nodeType="mainSeq"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2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504000" y="2393640"/>
            <a:ext cx="9055080" cy="92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504000" y="568080"/>
            <a:ext cx="9055080" cy="4481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3443760" y="5255280"/>
            <a:ext cx="3174840" cy="285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504000" y="226080"/>
            <a:ext cx="9056880" cy="93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94" name="CustomShape 5"/>
          <p:cNvSpPr/>
          <p:nvPr/>
        </p:nvSpPr>
        <p:spPr>
          <a:xfrm>
            <a:off x="504000" y="1326600"/>
            <a:ext cx="9056880" cy="32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95" name="CustomShape 6"/>
          <p:cNvSpPr/>
          <p:nvPr/>
        </p:nvSpPr>
        <p:spPr>
          <a:xfrm>
            <a:off x="457200" y="59400"/>
            <a:ext cx="9065160" cy="93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Feed Lines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CustomShape 7"/>
          <p:cNvSpPr/>
          <p:nvPr/>
        </p:nvSpPr>
        <p:spPr>
          <a:xfrm>
            <a:off x="365760" y="914400"/>
            <a:ext cx="9203400" cy="369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4000"/>
          </a:bodyPr>
          <a:p>
            <a:pPr marL="428760" indent="-31752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Forward power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– power traveling toward an antenna (load)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28760" indent="-31752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solidFill>
                  <a:srgbClr val="ff0000"/>
                </a:solidFill>
                <a:latin typeface="Arial"/>
                <a:ea typeface="SimSun"/>
              </a:rPr>
              <a:t>Reflected power </a:t>
            </a:r>
            <a:r>
              <a:rPr b="0" lang="en-US" sz="2600" spc="-1" strike="noStrike">
                <a:solidFill>
                  <a:srgbClr val="ff0000"/>
                </a:solidFill>
                <a:latin typeface="Arial"/>
                <a:ea typeface="SimSun"/>
              </a:rPr>
              <a:t>– power reflected (rejected) because of an impedance mismatch at the antenna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28760" indent="-31752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Standing waves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– interference wave pattern in a feed line from       forward and reverse power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28760" indent="-31752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solidFill>
                  <a:srgbClr val="ff0000"/>
                </a:solidFill>
                <a:latin typeface="Arial"/>
                <a:ea typeface="SimSun"/>
              </a:rPr>
              <a:t>Standing wave ratio </a:t>
            </a:r>
            <a:r>
              <a:rPr b="0" lang="en-US" sz="2600" spc="-1" strike="noStrike">
                <a:solidFill>
                  <a:srgbClr val="ff0000"/>
                </a:solidFill>
                <a:latin typeface="Arial"/>
                <a:ea typeface="SimSun"/>
              </a:rPr>
              <a:t>(SWR) equals </a:t>
            </a:r>
            <a:r>
              <a:rPr b="0" lang="en-US" sz="2600" spc="-1" strike="noStrike">
                <a:solidFill>
                  <a:srgbClr val="ff0000"/>
                </a:solidFill>
                <a:latin typeface="Arial"/>
                <a:ea typeface="Arial"/>
              </a:rPr>
              <a:t>the </a:t>
            </a:r>
            <a:r>
              <a:rPr b="0" lang="en-US" sz="2600" spc="-1" strike="noStrike">
                <a:solidFill>
                  <a:srgbClr val="ff0000"/>
                </a:solidFill>
                <a:latin typeface="Arial"/>
                <a:ea typeface="SimSun"/>
              </a:rPr>
              <a:t>ratio of </a:t>
            </a:r>
            <a:r>
              <a:rPr b="0" lang="en-US" sz="2600" spc="-1" strike="noStrike">
                <a:solidFill>
                  <a:srgbClr val="ff0000"/>
                </a:solidFill>
                <a:latin typeface="Arial"/>
                <a:ea typeface="Arial"/>
              </a:rPr>
              <a:t>the </a:t>
            </a:r>
            <a:r>
              <a:rPr b="0" lang="en-US" sz="2600" spc="-1" strike="noStrike">
                <a:solidFill>
                  <a:srgbClr val="ff0000"/>
                </a:solidFill>
                <a:latin typeface="Arial"/>
                <a:ea typeface="SimSun"/>
              </a:rPr>
              <a:t>antenna</a:t>
            </a:r>
            <a:r>
              <a:rPr b="0" lang="en-US" sz="2600" spc="-1" strike="noStrike">
                <a:solidFill>
                  <a:srgbClr val="ff0000"/>
                </a:solidFill>
                <a:latin typeface="Arial"/>
                <a:ea typeface="Arial"/>
              </a:rPr>
              <a:t>'s</a:t>
            </a:r>
            <a:r>
              <a:rPr b="0" lang="en-US" sz="2600" spc="-1" strike="noStrike">
                <a:solidFill>
                  <a:srgbClr val="ff0000"/>
                </a:solidFill>
                <a:latin typeface="Arial"/>
                <a:ea typeface="SimSun"/>
              </a:rPr>
              <a:t> </a:t>
            </a:r>
            <a:r>
              <a:rPr b="0" lang="en-US" sz="2600" spc="-1" strike="noStrike">
                <a:solidFill>
                  <a:srgbClr val="ff0000"/>
                </a:solidFill>
                <a:latin typeface="Arial"/>
                <a:ea typeface="Arial"/>
              </a:rPr>
              <a:t>impedance</a:t>
            </a:r>
            <a:r>
              <a:rPr b="0" lang="en-US" sz="2600" spc="-1" strike="noStrike">
                <a:solidFill>
                  <a:srgbClr val="ff0000"/>
                </a:solidFill>
                <a:latin typeface="Arial"/>
                <a:ea typeface="SimSun"/>
              </a:rPr>
              <a:t> </a:t>
            </a:r>
            <a:r>
              <a:rPr b="0" lang="en-US" sz="2600" spc="-1" strike="noStrike">
                <a:solidFill>
                  <a:srgbClr val="ff0000"/>
                </a:solidFill>
                <a:latin typeface="Arial"/>
                <a:ea typeface="Arial"/>
              </a:rPr>
              <a:t>to</a:t>
            </a:r>
            <a:r>
              <a:rPr b="0" lang="en-US" sz="2600" spc="-1" strike="noStrike">
                <a:solidFill>
                  <a:srgbClr val="ff0000"/>
                </a:solidFill>
                <a:latin typeface="Arial"/>
                <a:ea typeface="SimSun"/>
              </a:rPr>
              <a:t> </a:t>
            </a:r>
            <a:r>
              <a:rPr b="0" lang="en-US" sz="2600" spc="-1" strike="noStrike">
                <a:solidFill>
                  <a:srgbClr val="ff0000"/>
                </a:solidFill>
                <a:latin typeface="Arial"/>
                <a:ea typeface="Arial"/>
              </a:rPr>
              <a:t>the impedance</a:t>
            </a:r>
            <a:r>
              <a:rPr b="0" lang="en-US" sz="2600" spc="-1" strike="noStrike">
                <a:solidFill>
                  <a:srgbClr val="ff0000"/>
                </a:solidFill>
                <a:latin typeface="Arial"/>
                <a:ea typeface="SimSun"/>
              </a:rPr>
              <a:t> of the feed line</a:t>
            </a:r>
            <a:r>
              <a:rPr b="0" lang="en-US" sz="2600" spc="-1" strike="noStrike">
                <a:solidFill>
                  <a:srgbClr val="ff0000"/>
                </a:solidFill>
                <a:latin typeface="Arial"/>
                <a:ea typeface="Arial"/>
              </a:rPr>
              <a:t>                              (with the lower Z = 1: always ?:1)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28760" indent="-31752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SimSun"/>
              </a:rPr>
              <a:t>Short or open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circuit at the feedpoint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SimSun"/>
              </a:rPr>
              <a:t>: SWR = infinite and all power reflected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8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9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0" name="CustomShape 6"/>
          <p:cNvSpPr/>
          <p:nvPr/>
        </p:nvSpPr>
        <p:spPr>
          <a:xfrm>
            <a:off x="504000" y="22608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Wiring &amp; Safety Grounding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CustomShape 7"/>
          <p:cNvSpPr/>
          <p:nvPr/>
        </p:nvSpPr>
        <p:spPr>
          <a:xfrm>
            <a:off x="504000" y="1326600"/>
            <a:ext cx="9065520" cy="328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0000"/>
          </a:bodyPr>
          <a:p>
            <a:pPr marL="432000" indent="-3211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Use wire rated for the expected current load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Current rating for wire is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ampacity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e40d08"/>
                </a:solidFill>
                <a:latin typeface="Arial"/>
                <a:ea typeface="Arial"/>
              </a:rPr>
              <a:t>Two most common sizes of house wiring: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11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e40d08"/>
                </a:solidFill>
                <a:latin typeface="Arial"/>
                <a:ea typeface="Arial"/>
              </a:rPr>
              <a:t>#12 AWG for 20 amp circuits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(usually outlets)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11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e40d08"/>
                </a:solidFill>
                <a:latin typeface="Arial"/>
                <a:ea typeface="Arial"/>
              </a:rPr>
              <a:t>#14 AWG for 15 amp circuits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(usually lighting)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51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Arial"/>
              </a:rPr>
              <a:t># </a:t>
            </a:r>
            <a:r>
              <a:rPr b="1" lang="en-US" sz="2800" spc="-1" strike="noStrike" u="sng">
                <a:solidFill>
                  <a:srgbClr val="e40d08"/>
                </a:solidFill>
                <a:uFillTx/>
                <a:latin typeface="Arial"/>
                <a:ea typeface="Arial"/>
              </a:rPr>
              <a:t>T</a:t>
            </a: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Arial"/>
              </a:rPr>
              <a:t>welve = </a:t>
            </a:r>
            <a:r>
              <a:rPr b="1" lang="en-US" sz="2800" spc="-1" strike="noStrike" u="sng">
                <a:solidFill>
                  <a:srgbClr val="e40d08"/>
                </a:solidFill>
                <a:uFillTx/>
                <a:latin typeface="Arial"/>
                <a:ea typeface="Arial"/>
              </a:rPr>
              <a:t>T</a:t>
            </a: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Arial"/>
              </a:rPr>
              <a:t>wenty amps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51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Arial"/>
              </a:rPr>
              <a:t># </a:t>
            </a:r>
            <a:r>
              <a:rPr b="1" lang="en-US" sz="2800" spc="-1" strike="noStrike" u="sng">
                <a:solidFill>
                  <a:srgbClr val="e40d08"/>
                </a:solidFill>
                <a:uFillTx/>
                <a:latin typeface="Arial"/>
                <a:ea typeface="Arial"/>
              </a:rPr>
              <a:t>F</a:t>
            </a: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Arial"/>
              </a:rPr>
              <a:t>ourteen = </a:t>
            </a:r>
            <a:r>
              <a:rPr b="1" lang="en-US" sz="2800" spc="-1" strike="noStrike" u="sng">
                <a:solidFill>
                  <a:srgbClr val="e40d08"/>
                </a:solidFill>
                <a:uFillTx/>
                <a:latin typeface="Arial"/>
                <a:ea typeface="Arial"/>
              </a:rPr>
              <a:t>F</a:t>
            </a: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Arial"/>
              </a:rPr>
              <a:t>ifteen amps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3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5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6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7" name="CustomShape 6"/>
          <p:cNvSpPr/>
          <p:nvPr/>
        </p:nvSpPr>
        <p:spPr>
          <a:xfrm>
            <a:off x="504000" y="16344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Protective Components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CustomShape 7"/>
          <p:cNvSpPr/>
          <p:nvPr/>
        </p:nvSpPr>
        <p:spPr>
          <a:xfrm>
            <a:off x="504000" y="1109880"/>
            <a:ext cx="9065520" cy="328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0000"/>
          </a:bodyPr>
          <a:p>
            <a:pPr marL="432000" indent="-3211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Fuses and circuit breakers prevent equipment damage and fire by removing voltage when there is a current overload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Use fuses rated for voltage in use and with the recommended     current rating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e40d08"/>
                </a:solidFill>
                <a:latin typeface="Arial"/>
                <a:ea typeface="Arial"/>
              </a:rPr>
              <a:t>Place a fuse or circuit breaker in the AC hot wire, never in the neutral wire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e40d08"/>
                </a:solidFill>
                <a:latin typeface="Arial"/>
                <a:ea typeface="Arial"/>
              </a:rPr>
              <a:t>Opening the neutral wire does not remove voltage from the         equipment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1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2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3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4" name="CustomShape 6"/>
          <p:cNvSpPr/>
          <p:nvPr/>
        </p:nvSpPr>
        <p:spPr>
          <a:xfrm>
            <a:off x="457200" y="9144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Shock Prevention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CustomShape 7"/>
          <p:cNvSpPr/>
          <p:nvPr/>
        </p:nvSpPr>
        <p:spPr>
          <a:xfrm>
            <a:off x="504000" y="1037880"/>
            <a:ext cx="9065520" cy="357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11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e40d08"/>
                </a:solidFill>
                <a:latin typeface="Arial"/>
                <a:ea typeface="Arial"/>
              </a:rPr>
              <a:t>Safety interlocks</a:t>
            </a: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Arial"/>
              </a:rPr>
              <a:t> are switches that prevent dangerous voltages or intense RF from being present when a cabinet or enclosure is opened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Arial"/>
              </a:rPr>
              <a:t>Interlocks physically disconnect </a:t>
            </a:r>
            <a:r>
              <a:rPr b="0" lang="en-US" sz="2400" spc="-1" strike="noStrike" u="sng">
                <a:solidFill>
                  <a:srgbClr val="e40d08"/>
                </a:solidFill>
                <a:uFillTx/>
                <a:latin typeface="Arial"/>
                <a:ea typeface="Arial"/>
              </a:rPr>
              <a:t>high voltage (HV) power supplies</a:t>
            </a: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Arial"/>
              </a:rPr>
              <a:t> or RF power when activated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11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Never bypass an interlock during testing unless specifically        instructed to do so and then only in the way directed by the        instructions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Picture 8" descr=""/>
          <p:cNvPicPr/>
          <p:nvPr/>
        </p:nvPicPr>
        <p:blipFill>
          <a:blip r:embed="rId1"/>
          <a:stretch/>
        </p:blipFill>
        <p:spPr>
          <a:xfrm>
            <a:off x="5486760" y="4209840"/>
            <a:ext cx="1913760" cy="127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2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504000" y="9144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Shock Prevention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504000" y="1037880"/>
            <a:ext cx="9065520" cy="11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11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Ground fault circuit interrupter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(GFCI) will trip if an imbalance is sensed in the currents carried by the hot and neutral conductors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Picture 8" descr=""/>
          <p:cNvPicPr/>
          <p:nvPr/>
        </p:nvPicPr>
        <p:blipFill>
          <a:blip r:embed="rId1"/>
          <a:stretch/>
        </p:blipFill>
        <p:spPr>
          <a:xfrm>
            <a:off x="6035040" y="2011680"/>
            <a:ext cx="3801600" cy="3350520"/>
          </a:xfrm>
          <a:prstGeom prst="rect">
            <a:avLst/>
          </a:prstGeom>
          <a:ln w="0">
            <a:noFill/>
          </a:ln>
        </p:spPr>
      </p:pic>
      <p:sp>
        <p:nvSpPr>
          <p:cNvPr id="431" name="CustomShape 4"/>
          <p:cNvSpPr/>
          <p:nvPr/>
        </p:nvSpPr>
        <p:spPr>
          <a:xfrm>
            <a:off x="876960" y="2323440"/>
            <a:ext cx="5022720" cy="193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GFCI breakers can be sensitive to just a few mA of imbalance between hot and neutral, well below the threshold for injury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Use GFCI breakers where moisture is present or direct earth contact with electrically-powered equipment is possible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" dur="indefinite" restart="never" nodeType="tmRoot">
          <p:childTnLst>
            <p:seq>
              <p:cTn id="67" dur="indefinite" nodeType="mainSeq"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2000"/>
                                        <p:tgtEl>
                                          <p:spTgt spid="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" dur="2000"/>
                                        <p:tgtEl>
                                          <p:spTgt spid="4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8" dur="2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5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6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7" name="CustomShape 6"/>
          <p:cNvSpPr/>
          <p:nvPr/>
        </p:nvSpPr>
        <p:spPr>
          <a:xfrm>
            <a:off x="498240" y="5940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Shock Prevention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CustomShape 7"/>
          <p:cNvSpPr/>
          <p:nvPr/>
        </p:nvSpPr>
        <p:spPr>
          <a:xfrm>
            <a:off x="504000" y="914400"/>
            <a:ext cx="9065520" cy="109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9000"/>
          </a:bodyPr>
          <a:p>
            <a:pPr marL="42876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e40d08"/>
                </a:solidFill>
                <a:latin typeface="Arial"/>
                <a:ea typeface="DejaVu Sans"/>
              </a:rPr>
              <a:t>Current flowing from one or more of the hot wires directly to ground </a:t>
            </a: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DejaVu Sans"/>
              </a:rPr>
              <a:t>will cause a </a:t>
            </a:r>
            <a:r>
              <a:rPr b="1" lang="en-US" sz="2400" spc="-1" strike="noStrike">
                <a:solidFill>
                  <a:srgbClr val="e40d08"/>
                </a:solidFill>
                <a:latin typeface="Arial"/>
                <a:ea typeface="DejaVu Sans"/>
              </a:rPr>
              <a:t>G</a:t>
            </a: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DejaVu Sans"/>
              </a:rPr>
              <a:t>round </a:t>
            </a:r>
            <a:r>
              <a:rPr b="1" lang="en-US" sz="2400" spc="-1" strike="noStrike">
                <a:solidFill>
                  <a:srgbClr val="e40d08"/>
                </a:solidFill>
                <a:latin typeface="Arial"/>
                <a:ea typeface="DejaVu Sans"/>
              </a:rPr>
              <a:t>F</a:t>
            </a: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DejaVu Sans"/>
              </a:rPr>
              <a:t>ault </a:t>
            </a:r>
            <a:r>
              <a:rPr b="1" lang="en-US" sz="2400" spc="-1" strike="noStrike">
                <a:solidFill>
                  <a:srgbClr val="e40d08"/>
                </a:solidFill>
                <a:latin typeface="Arial"/>
                <a:ea typeface="DejaVu Sans"/>
              </a:rPr>
              <a:t>C</a:t>
            </a: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DejaVu Sans"/>
              </a:rPr>
              <a:t>ircuit </a:t>
            </a:r>
            <a:r>
              <a:rPr b="1" lang="en-US" sz="2400" spc="-1" strike="noStrike">
                <a:solidFill>
                  <a:srgbClr val="e40d08"/>
                </a:solidFill>
                <a:latin typeface="Arial"/>
                <a:ea typeface="DejaVu Sans"/>
              </a:rPr>
              <a:t>I</a:t>
            </a: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DejaVu Sans"/>
              </a:rPr>
              <a:t>nterrupter (</a:t>
            </a:r>
            <a:r>
              <a:rPr b="1" lang="en-US" sz="2400" spc="-1" strike="noStrike">
                <a:solidFill>
                  <a:srgbClr val="e40d08"/>
                </a:solidFill>
                <a:latin typeface="Arial"/>
                <a:ea typeface="DejaVu Sans"/>
              </a:rPr>
              <a:t>GFCI</a:t>
            </a: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DejaVu Sans"/>
              </a:rPr>
              <a:t>) to disconnect the 120 or 240 Volt AC line power to a device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9" name="Picture 4" descr=""/>
          <p:cNvPicPr/>
          <p:nvPr/>
        </p:nvPicPr>
        <p:blipFill>
          <a:blip r:embed="rId1"/>
          <a:stretch/>
        </p:blipFill>
        <p:spPr>
          <a:xfrm>
            <a:off x="3383280" y="2011680"/>
            <a:ext cx="5937120" cy="346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5" dur="2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1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2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3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4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5" name="CustomShape 6"/>
          <p:cNvSpPr/>
          <p:nvPr/>
        </p:nvSpPr>
        <p:spPr>
          <a:xfrm>
            <a:off x="498240" y="9144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Generator Safety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CustomShape 7"/>
          <p:cNvSpPr/>
          <p:nvPr/>
        </p:nvSpPr>
        <p:spPr>
          <a:xfrm>
            <a:off x="182880" y="914400"/>
            <a:ext cx="9777600" cy="369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9000"/>
          </a:bodyPr>
          <a:p>
            <a:pPr marL="428760" indent="-32040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 generator should </a:t>
            </a:r>
            <a:r>
              <a:rPr b="1" lang="en-US" sz="2400" spc="-1" strike="noStrike">
                <a:solidFill>
                  <a:srgbClr val="e40d08"/>
                </a:solidFill>
                <a:latin typeface="Arial"/>
                <a:ea typeface="Arial"/>
              </a:rPr>
              <a:t>never</a:t>
            </a: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Arial"/>
              </a:rPr>
              <a:t> be operated in an enclosed space or basement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8760" indent="-32040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e40d08"/>
                </a:solidFill>
                <a:latin typeface="Arial"/>
                <a:ea typeface="Arial"/>
              </a:rPr>
              <a:t>Install generators outdoors, in a well-ventilated area away from living areas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28760" indent="-32040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Exhaust fumes can be drawn into air intakes or windows or build up in poorly              ventilated areas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28760" indent="-32040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Install CO detector alarms in living and working areas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28760" indent="-32040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Turn the generator off while refueling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28760" indent="-32040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Store fuel well away from the generator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28760" indent="-32040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A fire extinguisher should be kept near the generator and separated from the fuel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7" name="Picture 2" descr="C:\Users\Bytheway\Desktop\GeneratorOutSide.png"/>
          <p:cNvPicPr/>
          <p:nvPr/>
        </p:nvPicPr>
        <p:blipFill>
          <a:blip r:embed="rId1"/>
          <a:stretch/>
        </p:blipFill>
        <p:spPr>
          <a:xfrm>
            <a:off x="6796080" y="2438280"/>
            <a:ext cx="2616120" cy="167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6" dur="indefinite" restart="never" nodeType="tmRoot">
          <p:childTnLst>
            <p:seq>
              <p:cTn id="87" dur="indefinite" nodeType="mainSeq"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withEffect" fill="hold" presetClass="entr" presetID="10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" dur="2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0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1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2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3" name="CustomShape 6"/>
          <p:cNvSpPr/>
          <p:nvPr/>
        </p:nvSpPr>
        <p:spPr>
          <a:xfrm>
            <a:off x="504000" y="7560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Generator Safety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CustomShape 7"/>
          <p:cNvSpPr/>
          <p:nvPr/>
        </p:nvSpPr>
        <p:spPr>
          <a:xfrm>
            <a:off x="504000" y="1022040"/>
            <a:ext cx="9065520" cy="358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3000"/>
          </a:bodyPr>
          <a:p>
            <a:pPr marL="428760" indent="-3178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DejaVu Sans"/>
              </a:rPr>
              <a:t>Danger of carbon monoxide poisoning is a primary reason for not placing a gasoline-fueled generator inside an occupied area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28760" indent="-31788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During portable operation, use a ground rod installed at and      connected to the generator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28760" indent="-31788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When connecting the generator output directly to your home’s  wiring system, you must first disconnect your incoming utility     power feed by installing a </a:t>
            </a:r>
            <a:r>
              <a:rPr b="0" i="1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transfer switch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28760" indent="-31788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Back-feeding –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connecting a generator to the grid through your circuit       breaker box. Back-feeding is a serious hazard to electrical workers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6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7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8" name="CustomShape 4"/>
          <p:cNvSpPr/>
          <p:nvPr/>
        </p:nvSpPr>
        <p:spPr>
          <a:xfrm>
            <a:off x="507960" y="22860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9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0" name="CustomShape 6"/>
          <p:cNvSpPr/>
          <p:nvPr/>
        </p:nvSpPr>
        <p:spPr>
          <a:xfrm>
            <a:off x="504000" y="9144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Lightning Protection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CustomShape 7"/>
          <p:cNvSpPr/>
          <p:nvPr/>
        </p:nvSpPr>
        <p:spPr>
          <a:xfrm>
            <a:off x="228600" y="987120"/>
            <a:ext cx="9599400" cy="351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84200" indent="-36000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Lightning protection provides fire prevention for your home and reduces or prevents electrical damage to your equipment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Use an </a:t>
            </a:r>
            <a:r>
              <a:rPr b="1" lang="en-US" sz="2000" spc="-1" strike="noStrike" u="sng">
                <a:solidFill>
                  <a:srgbClr val="ff0000"/>
                </a:solidFill>
                <a:uFillTx/>
                <a:latin typeface="Arial"/>
                <a:ea typeface="Arial"/>
              </a:rPr>
              <a:t>outside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 entry panel where signal &amp; control cables enter the house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499"/>
              </a:spcBef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Panel should be grounded nearby with a heavy, short, ground strap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499"/>
              </a:spcBef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Panel ground must be bonded to the ac service entry ground with a heavy conductor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499"/>
              </a:spcBef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Lightning arrestors should be installed at the entry panel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                     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(where feed and control lines enter)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499"/>
              </a:spcBef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"/>
          <p:cNvSpPr/>
          <p:nvPr/>
        </p:nvSpPr>
        <p:spPr>
          <a:xfrm>
            <a:off x="914400" y="3657600"/>
            <a:ext cx="4341600" cy="11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The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best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protection is to disconnect all cables outside the house and unplug equipment power cords inside the house </a:t>
            </a:r>
            <a:r>
              <a:rPr b="0" i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before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a storm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3" name="" descr=""/>
          <p:cNvPicPr/>
          <p:nvPr/>
        </p:nvPicPr>
        <p:blipFill>
          <a:blip r:embed="rId1"/>
          <a:stretch/>
        </p:blipFill>
        <p:spPr>
          <a:xfrm>
            <a:off x="6361920" y="3200400"/>
            <a:ext cx="3046680" cy="228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6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7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8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9" name="CustomShape 6"/>
          <p:cNvSpPr/>
          <p:nvPr/>
        </p:nvSpPr>
        <p:spPr>
          <a:xfrm>
            <a:off x="504000" y="91440"/>
            <a:ext cx="9065520" cy="93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Lightning Protection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CustomShape 7"/>
          <p:cNvSpPr/>
          <p:nvPr/>
        </p:nvSpPr>
        <p:spPr>
          <a:xfrm>
            <a:off x="504000" y="1005840"/>
            <a:ext cx="9065520" cy="360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65000"/>
          </a:bodyPr>
          <a:p>
            <a:pPr marL="430560" indent="-31824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Make grounding wires/straps as short and straight as possible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0560" indent="-31824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All towers, masts and antenna mounts should be grounded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0560" indent="-31824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e40d08"/>
                </a:solidFill>
                <a:latin typeface="Arial"/>
                <a:ea typeface="Arial"/>
              </a:rPr>
              <a:t>Lightning grounds must be bonded to </a:t>
            </a:r>
            <a:r>
              <a:rPr b="0" i="1" lang="en-US" sz="3200" spc="-1" strike="noStrike">
                <a:solidFill>
                  <a:srgbClr val="e40d08"/>
                </a:solidFill>
                <a:latin typeface="Arial"/>
                <a:ea typeface="Arial"/>
              </a:rPr>
              <a:t>all other safety grounds and earth connections, including the electric service ground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0560" indent="-31824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e40d08"/>
                </a:solidFill>
                <a:latin typeface="Arial"/>
                <a:ea typeface="Arial"/>
              </a:rPr>
              <a:t>Use mechanical clamps, brazing, or welding to be sure the ground connection is mechanically solid.  Soldered joints should </a:t>
            </a:r>
            <a:r>
              <a:rPr b="0" lang="en-US" sz="3200" spc="-1" strike="noStrike" u="sng">
                <a:solidFill>
                  <a:srgbClr val="e40d08"/>
                </a:solidFill>
                <a:uFillTx/>
                <a:latin typeface="Arial"/>
                <a:ea typeface="Arial"/>
              </a:rPr>
              <a:t>not</a:t>
            </a:r>
            <a:r>
              <a:rPr b="0" lang="en-US" sz="3200" spc="-1" strike="noStrike">
                <a:solidFill>
                  <a:srgbClr val="e40d08"/>
                </a:solidFill>
                <a:latin typeface="Arial"/>
                <a:ea typeface="Arial"/>
              </a:rPr>
              <a:t> be used    because </a:t>
            </a:r>
            <a:r>
              <a:rPr b="0" i="1" lang="en-US" sz="3200" spc="-1" strike="noStrike">
                <a:solidFill>
                  <a:srgbClr val="e40d08"/>
                </a:solidFill>
                <a:latin typeface="Arial"/>
                <a:ea typeface="Arial"/>
              </a:rPr>
              <a:t>a soldered joint will likely be destroyed by the heat of a          lightning strike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0560" indent="-31824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e40d08"/>
                </a:solidFill>
                <a:latin typeface="Arial"/>
                <a:ea typeface="Arial"/>
              </a:rPr>
              <a:t>BTW: </a:t>
            </a:r>
            <a:r>
              <a:rPr b="0" lang="en-US" sz="3200" spc="-1" strike="noStrike" u="sng">
                <a:solidFill>
                  <a:srgbClr val="e40d08"/>
                </a:solidFill>
                <a:uFillTx/>
                <a:latin typeface="Arial"/>
                <a:ea typeface="Arial"/>
              </a:rPr>
              <a:t>Lead from lead-tin solder can contaminate food if hands are not washed carefully after handling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2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3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4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5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6" name="CustomShape 6"/>
          <p:cNvSpPr/>
          <p:nvPr/>
        </p:nvSpPr>
        <p:spPr>
          <a:xfrm>
            <a:off x="3465000" y="2499480"/>
            <a:ext cx="3236760" cy="70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7" name="CustomShape 7"/>
          <p:cNvSpPr/>
          <p:nvPr/>
        </p:nvSpPr>
        <p:spPr>
          <a:xfrm>
            <a:off x="6217920" y="2926080"/>
            <a:ext cx="23616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CustomShape 8"/>
          <p:cNvSpPr/>
          <p:nvPr/>
        </p:nvSpPr>
        <p:spPr>
          <a:xfrm>
            <a:off x="0" y="2286000"/>
            <a:ext cx="1007208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Take Quiz 2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504000" y="2393640"/>
            <a:ext cx="9055080" cy="92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504000" y="568080"/>
            <a:ext cx="9055080" cy="4481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3443760" y="5255280"/>
            <a:ext cx="3174840" cy="285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0" name="CustomShape 4"/>
          <p:cNvSpPr/>
          <p:nvPr/>
        </p:nvSpPr>
        <p:spPr>
          <a:xfrm>
            <a:off x="504000" y="226080"/>
            <a:ext cx="9056880" cy="93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1" name="CustomShape 5"/>
          <p:cNvSpPr/>
          <p:nvPr/>
        </p:nvSpPr>
        <p:spPr>
          <a:xfrm>
            <a:off x="504000" y="1326600"/>
            <a:ext cx="9056880" cy="32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2" name="CustomShape 6"/>
          <p:cNvSpPr/>
          <p:nvPr/>
        </p:nvSpPr>
        <p:spPr>
          <a:xfrm>
            <a:off x="504000" y="226080"/>
            <a:ext cx="9065160" cy="93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Calculating SWR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CustomShape 7"/>
          <p:cNvSpPr/>
          <p:nvPr/>
        </p:nvSpPr>
        <p:spPr>
          <a:xfrm>
            <a:off x="504000" y="1326600"/>
            <a:ext cx="9065160" cy="328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5000"/>
          </a:bodyPr>
          <a:p>
            <a:pPr marL="428760" indent="-31824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c9211e"/>
                </a:solidFill>
                <a:latin typeface="Arial"/>
                <a:ea typeface="Arial"/>
              </a:rPr>
              <a:t>What is the SWR in a 50 </a:t>
            </a:r>
            <a:r>
              <a:rPr b="0" lang="en-US" sz="2800" spc="-1" strike="noStrike">
                <a:solidFill>
                  <a:srgbClr val="c9211e"/>
                </a:solidFill>
                <a:latin typeface="Symbol"/>
                <a:ea typeface="Symbol"/>
              </a:rPr>
              <a:t></a:t>
            </a:r>
            <a:r>
              <a:rPr b="0" lang="en-US" sz="2800" spc="-1" strike="noStrike">
                <a:solidFill>
                  <a:srgbClr val="c9211e"/>
                </a:solidFill>
                <a:latin typeface="Arial"/>
                <a:ea typeface="Arial"/>
              </a:rPr>
              <a:t> feed line connected to a 200 </a:t>
            </a:r>
            <a:r>
              <a:rPr b="0" lang="en-US" sz="2800" spc="-1" strike="noStrike">
                <a:solidFill>
                  <a:srgbClr val="c9211e"/>
                </a:solidFill>
                <a:latin typeface="Symbol"/>
                <a:ea typeface="Symbol"/>
              </a:rPr>
              <a:t></a:t>
            </a:r>
            <a:r>
              <a:rPr b="0" lang="en-US" sz="2800" spc="-1" strike="noStrike">
                <a:solidFill>
                  <a:srgbClr val="c9211e"/>
                </a:solidFill>
                <a:latin typeface="Arial"/>
                <a:ea typeface="Arial"/>
              </a:rPr>
              <a:t> load?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28760" indent="-31824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d8090f"/>
                </a:solidFill>
                <a:latin typeface="Arial"/>
                <a:ea typeface="Arial"/>
              </a:rPr>
              <a:t>SWR = 200/50 = 4:1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8760" indent="-31824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Arial"/>
              </a:rPr>
              <a:t>What is the SWR in a 50 </a:t>
            </a:r>
            <a:r>
              <a:rPr b="0" lang="en-US" sz="2800" spc="-1" strike="noStrike">
                <a:solidFill>
                  <a:srgbClr val="d8090f"/>
                </a:solidFill>
                <a:latin typeface="Symbol"/>
                <a:ea typeface="Symbol"/>
              </a:rPr>
              <a:t></a:t>
            </a: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Arial"/>
              </a:rPr>
              <a:t> feed line connected to a 10 </a:t>
            </a:r>
            <a:r>
              <a:rPr b="0" lang="en-US" sz="2800" spc="-1" strike="noStrike">
                <a:solidFill>
                  <a:srgbClr val="d8090f"/>
                </a:solidFill>
                <a:latin typeface="Symbol"/>
                <a:ea typeface="Symbol"/>
              </a:rPr>
              <a:t></a:t>
            </a: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Arial"/>
              </a:rPr>
              <a:t> load?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28760" indent="-31824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d8090f"/>
                </a:solidFill>
                <a:latin typeface="Arial"/>
                <a:ea typeface="Arial"/>
              </a:rPr>
              <a:t>SWR = 50/10 = 5:1 (NOT 1:5)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8760" indent="-31824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Arial"/>
              </a:rPr>
              <a:t>What standing wave ratio will result from the connection of a 50 </a:t>
            </a:r>
            <a:r>
              <a:rPr b="0" lang="en-US" sz="2800" spc="-1" strike="noStrike">
                <a:solidFill>
                  <a:srgbClr val="d8090f"/>
                </a:solidFill>
                <a:latin typeface="Symbol"/>
                <a:ea typeface="Symbol"/>
              </a:rPr>
              <a:t></a:t>
            </a: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Arial"/>
              </a:rPr>
              <a:t> feed line to a non-reactive load having a 50 </a:t>
            </a:r>
            <a:r>
              <a:rPr b="0" lang="en-US" sz="2800" spc="-1" strike="noStrike">
                <a:solidFill>
                  <a:srgbClr val="d8090f"/>
                </a:solidFill>
                <a:latin typeface="Symbol"/>
                <a:ea typeface="Symbol"/>
              </a:rPr>
              <a:t></a:t>
            </a:r>
            <a:r>
              <a:rPr b="0" lang="en-US" sz="2800" spc="-1" strike="noStrike">
                <a:solidFill>
                  <a:srgbClr val="d8090f"/>
                </a:solidFill>
                <a:latin typeface="Arial"/>
                <a:ea typeface="Arial"/>
              </a:rPr>
              <a:t> impedance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28760" indent="-318240">
              <a:lnSpc>
                <a:spcPct val="100000"/>
              </a:lnSpc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d8090f"/>
                </a:solidFill>
                <a:latin typeface="Arial"/>
                <a:ea typeface="Arial"/>
              </a:rPr>
              <a:t>SWR = 50/50 = 1:1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G0B10 - Which of the following is a danger from lead-tin solder?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Lead can contaminate food if hands are not washed carefully after handling the solder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High voltages can cause lead-tin solder to disintegrate suddenly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Tin in the solder can "cold flow," causing shorts in the circuit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RF energy can convert the lead into a poisonous gas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G0B10 - Which of the following is a danger from lead-tin solder?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Lead can contaminate food if hands are not washed carefully after handling the solder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High voltages can cause lead-tin solder to disintegrate suddenly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Tin in the solder can "cold flow," causing shorts in the circuit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RF energy can convert the lead into a poisonous gas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G0B01 - Which wire or wires in a four-conductor 240 VAC circuit should be attached to fuses or circuit breakers?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Only the hot wires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Only the neutral wire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Only the ground wire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wires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G0B01 - Which wire or wires in a four-conductor 240 VAC circuit should be attached to fuses or circuit breakers?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Only the hot wires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Only the neutral wire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Only the ground wire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wires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G0B02 - According to the National Electrical Code, what is the minimum wire size that may be used safely for wiring with a 20-ampere circuit breaker?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AWG number 20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AWG number 16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AWG number 12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AWG number 8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G0B02 - According to the National Electrical Code, what is the minimum wire size that may be used safely for wiring with a 20-ampere circuit breaker?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AWG number 20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AWG number 16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AWG number 12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AWG number 8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G0B03 - Which size of fuse or circuit breaker would be appropriate to use with a circuit that uses AWG number 14 wiring?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30 amperes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25 amperes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20 amperes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15 amperes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G0B03 - Which size of fuse or circuit breaker would be appropriate to use with a circuit that uses AWG number 14 wiring?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30 amperes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25 amperes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20 amperes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D. 15 amperes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G0B05 - Which of the following conditions will cause a ground fault circuit interrupter (GFCI) to disconnect AC power?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Current flowing from one or more of the hot wires to the neutral wire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Current flowing from one or more of the hot wires directly to ground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Overvoltage on the hot wires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G0B05 - Which of the following conditions will cause a ground fault circuit interrupter (GFCI) to disconnect AC power?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Current flowing from one or more of the hot wires to the neutral wire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B. Current flowing from one or more of the hot wires directly to ground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Overvoltage on the hot wires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504000" y="2393640"/>
            <a:ext cx="9055080" cy="92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3443760" y="5255280"/>
            <a:ext cx="3174840" cy="285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504000" y="226080"/>
            <a:ext cx="9056880" cy="93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0" y="91440"/>
            <a:ext cx="5296680" cy="93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Antenna Tuner/Coupler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8" name="Picture 2" descr="Fig6-17.jpg"/>
          <p:cNvPicPr/>
          <p:nvPr/>
        </p:nvPicPr>
        <p:blipFill>
          <a:blip r:embed="rId1"/>
          <a:stretch/>
        </p:blipFill>
        <p:spPr>
          <a:xfrm>
            <a:off x="5303520" y="225720"/>
            <a:ext cx="4478040" cy="3330000"/>
          </a:xfrm>
          <a:prstGeom prst="rect">
            <a:avLst/>
          </a:prstGeom>
          <a:ln w="0">
            <a:noFill/>
          </a:ln>
        </p:spPr>
      </p:pic>
      <p:sp>
        <p:nvSpPr>
          <p:cNvPr id="309" name="CustomShape 5"/>
          <p:cNvSpPr/>
          <p:nvPr/>
        </p:nvSpPr>
        <p:spPr>
          <a:xfrm>
            <a:off x="195120" y="846720"/>
            <a:ext cx="5022360" cy="328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499"/>
              </a:spcBef>
              <a:spcAft>
                <a:spcPts val="1199"/>
              </a:spcAft>
            </a:pP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Arial"/>
              </a:rPr>
              <a:t>Reflected power is caused by an impedance mismatch between the feed line and the antenna feedpoint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spcAft>
                <a:spcPts val="1199"/>
              </a:spcAft>
            </a:pP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Arial"/>
              </a:rPr>
              <a:t>An “antenna tuner” can be used</a:t>
            </a: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SimSun"/>
              </a:rPr>
              <a:t> at the        transmitter </a:t>
            </a: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Arial"/>
              </a:rPr>
              <a:t>end </a:t>
            </a: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SimSun"/>
              </a:rPr>
              <a:t>to match antenna </a:t>
            </a:r>
            <a:r>
              <a:rPr b="0" lang="en-US" sz="2000" spc="-1" strike="noStrike" u="sng">
                <a:solidFill>
                  <a:srgbClr val="d8090f"/>
                </a:solidFill>
                <a:uFillTx/>
                <a:latin typeface="Arial"/>
                <a:ea typeface="SimSun"/>
              </a:rPr>
              <a:t>system</a:t>
            </a: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SimSun"/>
              </a:rPr>
              <a:t>   impedance to that of the transmitter</a:t>
            </a: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Arial"/>
              </a:rPr>
              <a:t> to </a:t>
            </a:r>
            <a:r>
              <a:rPr b="1" lang="en-US" sz="2000" spc="-1" strike="noStrike" u="sng">
                <a:solidFill>
                  <a:srgbClr val="d8090f"/>
                </a:solidFill>
                <a:uFillTx/>
                <a:latin typeface="Arial"/>
                <a:ea typeface="Arial"/>
              </a:rPr>
              <a:t>maximize power transfer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d8090f"/>
                </a:solidFill>
                <a:latin typeface="Arial"/>
                <a:ea typeface="Arial"/>
              </a:rPr>
              <a:t>Any mismatch at the antenna feedpoint is still present as high SWR on the feedline;</a:t>
            </a: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Arial"/>
              </a:rPr>
              <a:t> this only reduces strain on the transmitter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CustomShape 6"/>
          <p:cNvSpPr/>
          <p:nvPr/>
        </p:nvSpPr>
        <p:spPr>
          <a:xfrm>
            <a:off x="4846680" y="4206240"/>
            <a:ext cx="5113800" cy="13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d8090f"/>
                </a:solidFill>
                <a:latin typeface="Arial"/>
                <a:ea typeface="Arial"/>
              </a:rPr>
              <a:t>To minimize loss and prevent standing waves on the feedline use low-loss feedline and minimize SWR at the antenna feedpoint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CustomShape 7"/>
          <p:cNvSpPr/>
          <p:nvPr/>
        </p:nvSpPr>
        <p:spPr>
          <a:xfrm>
            <a:off x="504000" y="1326600"/>
            <a:ext cx="9056880" cy="32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2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1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2000"/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G0B06 - Which of the following is covered by the National Electrical Code?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Acceptable bandwidth limits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Acceptable modulation limits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Electrical safety of the station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RF exposure limits of the human body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G0B06 - Which of the following is covered by the National Electrical Code?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Acceptable bandwidth limits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Acceptable modulation limits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Electrical safety of the station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RF exposure limits of the human body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G0B12 - What is the purpose of a power supply interlock?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To prevent unauthorized changes to the circuit that would void the manufacturer's warranty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To shut down the unit if it becomes too hot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To ensure that dangerous voltages are removed if the cabinet is opened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To shut off the power supply if too much voltage is produced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G0B12 - What is the purpose of a power supply interlock?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To prevent unauthorized changes to the circuit that would void the manufacturer's warranty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To shut down the unit if it becomes too hot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C. To ensure that dangerous voltages are removed if the cabinet is opened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To shut off the power supply if too much voltage is produced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0B09 - Which of the following is true of an emergency generator installation?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The generator should be operated in a well-ventilated area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generator must be insulated from ground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Fuel should be stored near the generator for rapid refueling in case of an emergency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0B09 - Which of the following is true of an emergency generator installation?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The generator should be operated in a well-ventilated area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The generator must be insulated from ground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Fuel should be stored near the generator for rapid refueling in case of an emergency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"/>
          <p:cNvSpPr/>
          <p:nvPr/>
        </p:nvSpPr>
        <p:spPr>
          <a:xfrm>
            <a:off x="457200" y="457200"/>
            <a:ext cx="9141480" cy="38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G4C07 - Why should soldered joints not be used in lightning protection ground connections?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A. A soldered joint will likely be destroyed by the heat of a lightning strike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B. Solder flux will prevent a low conductivity connection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C. Solder has too high a dielectric constant to provide adequate lightning protection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"/>
          <p:cNvSpPr/>
          <p:nvPr/>
        </p:nvSpPr>
        <p:spPr>
          <a:xfrm>
            <a:off x="457200" y="457200"/>
            <a:ext cx="9141480" cy="38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G4C07 - Why should soldered joints not be used in lightning protection ground connections?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A soldered joint will likely be destroyed by the heat of a lightning strike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B. Solder flux will prevent a low conductivity connection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C. Solder has too high a dielectric constant to provide adequate lightning protection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G0B04 - Where should the station's lightning protection ground system be located?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A. As close to the station equipment as possible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B. Outside the building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C. Next to the closest power pole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D. Parallel to the water supply line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G0B04 - Where should the station's lightning protection ground system be located?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A. As close to the station equipment as possible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B. Outside the building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C. Next to the closest power pole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D. Parallel to the water supply line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504000" y="2393640"/>
            <a:ext cx="9055080" cy="92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504000" y="568080"/>
            <a:ext cx="9055080" cy="4481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3443760" y="5255280"/>
            <a:ext cx="3174840" cy="285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504000" y="226080"/>
            <a:ext cx="9056880" cy="93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6" name="CustomShape 5"/>
          <p:cNvSpPr/>
          <p:nvPr/>
        </p:nvSpPr>
        <p:spPr>
          <a:xfrm>
            <a:off x="504000" y="1326600"/>
            <a:ext cx="9056880" cy="32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7" name="CustomShape 6"/>
          <p:cNvSpPr/>
          <p:nvPr/>
        </p:nvSpPr>
        <p:spPr>
          <a:xfrm>
            <a:off x="493920" y="91440"/>
            <a:ext cx="9065160" cy="93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Feed Line Loss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CustomShape 7"/>
          <p:cNvSpPr/>
          <p:nvPr/>
        </p:nvSpPr>
        <p:spPr>
          <a:xfrm>
            <a:off x="504000" y="1052280"/>
            <a:ext cx="9065160" cy="8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0760">
              <a:lnSpc>
                <a:spcPct val="100000"/>
              </a:lnSpc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d8090f"/>
                </a:solidFill>
                <a:latin typeface="Arial"/>
                <a:ea typeface="SimSun"/>
              </a:rPr>
              <a:t>Loss is measured in dB /100 ft of cable (assumes 1:1 SWR!)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0760">
              <a:lnSpc>
                <a:spcPct val="100000"/>
              </a:lnSpc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SimSun"/>
              </a:rPr>
              <a:t>Loss increases with frequency        (heat, dielectric absorption)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9" name="Picture 2" descr=""/>
          <p:cNvPicPr/>
          <p:nvPr/>
        </p:nvPicPr>
        <p:blipFill>
          <a:blip r:embed="rId1"/>
          <a:srcRect l="0" t="3416" r="2254" b="3169"/>
          <a:stretch/>
        </p:blipFill>
        <p:spPr>
          <a:xfrm>
            <a:off x="1645920" y="1920240"/>
            <a:ext cx="6668280" cy="2809440"/>
          </a:xfrm>
          <a:prstGeom prst="rect">
            <a:avLst/>
          </a:prstGeom>
          <a:ln w="0">
            <a:noFill/>
          </a:ln>
        </p:spPr>
      </p:pic>
      <p:sp>
        <p:nvSpPr>
          <p:cNvPr id="320" name="Line 8"/>
          <p:cNvSpPr/>
          <p:nvPr/>
        </p:nvSpPr>
        <p:spPr>
          <a:xfrm>
            <a:off x="5212080" y="1737360"/>
            <a:ext cx="2011680" cy="8229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1" name="Line 9"/>
          <p:cNvSpPr/>
          <p:nvPr/>
        </p:nvSpPr>
        <p:spPr>
          <a:xfrm>
            <a:off x="5120640" y="1737360"/>
            <a:ext cx="457200" cy="8229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2" name="CustomShape 10"/>
          <p:cNvSpPr/>
          <p:nvPr/>
        </p:nvSpPr>
        <p:spPr>
          <a:xfrm>
            <a:off x="3566160" y="4884120"/>
            <a:ext cx="6302520" cy="5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Generally, smaller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 coax has higher loss at a given frequency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CustomShape 11"/>
          <p:cNvSpPr/>
          <p:nvPr/>
        </p:nvSpPr>
        <p:spPr>
          <a:xfrm>
            <a:off x="2286000" y="3566160"/>
            <a:ext cx="127620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55308d"/>
                </a:solidFill>
                <a:latin typeface="Arial"/>
                <a:ea typeface="DejaVu Sans"/>
              </a:rPr>
              <a:t>(RG-8 equiv)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2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nodeType="withEffect" fill="hold" presetClass="entr" presetID="1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2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2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0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2000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2000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G0B11 - Which of the following is required for lightning protection ground rods?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A. They must be bonded to all buried water and gas lines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B. Bends in ground wires must be made as close as possible to a right angle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C. Lightning grounds must be connected to all ungrounded wiring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D. They must be bonded together with all other grounds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"/>
          <p:cNvSpPr/>
          <p:nvPr/>
        </p:nvSpPr>
        <p:spPr>
          <a:xfrm>
            <a:off x="457200" y="457200"/>
            <a:ext cx="9141480" cy="35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G0B11 - Which of the following is required for lightning protection ground rods?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A. They must be bonded to all buried water and gas lines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B. Bends in ground wires must be made as close as possible to a right angle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C. Lightning grounds must be connected to all ungrounded wiring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D. They must be bonded together with all other grounds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"/>
          <p:cNvSpPr/>
          <p:nvPr/>
        </p:nvSpPr>
        <p:spPr>
          <a:xfrm>
            <a:off x="457200" y="457200"/>
            <a:ext cx="9141480" cy="29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G0B13 - Where should lightning arrestors be located?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A. Where the feed lines enter the building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B. On the antenna, opposite the feed point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C. In series with each ground lead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D. At the closest power pole ground electrode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"/>
          <p:cNvSpPr/>
          <p:nvPr/>
        </p:nvSpPr>
        <p:spPr>
          <a:xfrm>
            <a:off x="457200" y="457200"/>
            <a:ext cx="9141480" cy="29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G0B13 - Where should lightning arrestors be located?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Where the feed lines enter the building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B. On the antenna, opposite the feed point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C. In series with each ground lead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30303"/>
                </a:solidFill>
                <a:latin typeface="Arial"/>
                <a:ea typeface="DejaVu Sans"/>
              </a:rPr>
              <a:t>D. At the closest power pole ground electrode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4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5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6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7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8" name="CustomShape 6"/>
          <p:cNvSpPr/>
          <p:nvPr/>
        </p:nvSpPr>
        <p:spPr>
          <a:xfrm>
            <a:off x="72360" y="980640"/>
            <a:ext cx="10072440" cy="121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MS PGothic"/>
              </a:rPr>
              <a:t>General License Course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br>
              <a:rPr sz="1800"/>
            </a:b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MS PGothic"/>
              </a:rPr>
              <a:t>Chapter 9.2 and 9.3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MS PGothic"/>
              </a:rPr>
              <a:t>RF Exposure and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MS PGothic"/>
              </a:rPr>
              <a:t>Outdoor Safety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0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1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2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3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4" name="CustomShape 6"/>
          <p:cNvSpPr/>
          <p:nvPr/>
        </p:nvSpPr>
        <p:spPr>
          <a:xfrm>
            <a:off x="504000" y="22608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RF Exposure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CustomShape 7"/>
          <p:cNvSpPr/>
          <p:nvPr/>
        </p:nvSpPr>
        <p:spPr>
          <a:xfrm>
            <a:off x="182880" y="1326600"/>
            <a:ext cx="9777960" cy="328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5000"/>
          </a:bodyPr>
          <a:p>
            <a:pPr marL="428760" indent="-31824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SimSun"/>
              </a:rPr>
              <a:t>Exposure to RF at low levels is not hazardous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8760" indent="-31824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e40d08"/>
                </a:solidFill>
                <a:latin typeface="Arial"/>
                <a:ea typeface="SimSun"/>
              </a:rPr>
              <a:t>The following properties are important in estimating         whether an RF signal exceeds the Maximum Permissible Exposure (MPE) 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2920" indent="-3182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MS PGothic"/>
              </a:rPr>
              <a:t>Its duty cycle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2920" indent="-3182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MS PGothic"/>
              </a:rPr>
              <a:t>Its frequency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2920" indent="-3182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MS PGothic"/>
              </a:rPr>
              <a:t>Its power density  </a:t>
            </a:r>
            <a:r>
              <a:rPr b="1" lang="en-US" sz="2400" spc="-1" strike="noStrike">
                <a:solidFill>
                  <a:srgbClr val="e40d08"/>
                </a:solidFill>
                <a:latin typeface="Arial"/>
                <a:ea typeface="MS PGothic"/>
              </a:rPr>
              <a:t>(</a:t>
            </a:r>
            <a:r>
              <a:rPr b="1" i="1" lang="en-US" sz="2400" spc="-1" strike="noStrike">
                <a:solidFill>
                  <a:srgbClr val="e40d08"/>
                </a:solidFill>
                <a:latin typeface="Arial"/>
                <a:ea typeface="MS PGothic"/>
              </a:rPr>
              <a:t>all three are correct</a:t>
            </a:r>
            <a:r>
              <a:rPr b="1" lang="en-US" sz="2400" spc="-1" strike="noStrike">
                <a:solidFill>
                  <a:srgbClr val="e40d08"/>
                </a:solidFill>
                <a:latin typeface="Arial"/>
                <a:ea typeface="MS PGothic"/>
              </a:rPr>
              <a:t>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9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20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21" name="CustomShape 6"/>
          <p:cNvSpPr/>
          <p:nvPr/>
        </p:nvSpPr>
        <p:spPr>
          <a:xfrm>
            <a:off x="504000" y="22608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Power Density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CustomShape 7"/>
          <p:cNvSpPr/>
          <p:nvPr/>
        </p:nvSpPr>
        <p:spPr>
          <a:xfrm>
            <a:off x="504000" y="1326600"/>
            <a:ext cx="9065880" cy="328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148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Power density is the intensity of the RF energy and it is measured in mW/cm</a:t>
            </a:r>
            <a:r>
              <a:rPr b="0" lang="en-US" sz="32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(milliwatts per square centimeter)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e40d08"/>
                </a:solidFill>
                <a:latin typeface="Arial"/>
                <a:ea typeface="Arial"/>
              </a:rPr>
              <a:t>Heating from exposure to RF signals is caused by the body tissue absorbing RF energy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26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27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28" name="CustomShape 6"/>
          <p:cNvSpPr/>
          <p:nvPr/>
        </p:nvSpPr>
        <p:spPr>
          <a:xfrm>
            <a:off x="504000" y="22608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Power Density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CustomShape 7"/>
          <p:cNvSpPr/>
          <p:nvPr/>
        </p:nvSpPr>
        <p:spPr>
          <a:xfrm>
            <a:off x="504000" y="1326600"/>
            <a:ext cx="9065880" cy="328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5000"/>
          </a:bodyPr>
          <a:p>
            <a:pPr marL="417240" indent="-30852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Power density: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34480" indent="-3085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Highest near antennas and in the directions in which antennas have the most gain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34480" indent="-3085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Increasing transmitter power increases power density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34480" indent="-3085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Increasing distance from an antenna lowers power density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2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3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4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5" name="CustomShape 6"/>
          <p:cNvSpPr/>
          <p:nvPr/>
        </p:nvSpPr>
        <p:spPr>
          <a:xfrm>
            <a:off x="504000" y="22608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Absorption &amp; Limits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CustomShape 7"/>
          <p:cNvSpPr/>
          <p:nvPr/>
        </p:nvSpPr>
        <p:spPr>
          <a:xfrm>
            <a:off x="504000" y="1326600"/>
            <a:ext cx="9065880" cy="328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9000"/>
          </a:bodyPr>
          <a:p>
            <a:pPr marL="424080" indent="-31464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Specific absorption rate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(SAR) is the rate at which energy is absorbed from the power to which the body is exposed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51040" indent="-314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Safe levels of SAR, called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Maximum Permissible Exposure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(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MPE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), are established by the FCC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51040" indent="-314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SAR varies with frequency, power density, average amount of exposure and duty cycle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51040" indent="-314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Body parts absorb RF best when dimensions are similar to the wavelength of the energy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8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9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0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1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2" name="CustomShape 6"/>
          <p:cNvSpPr/>
          <p:nvPr/>
        </p:nvSpPr>
        <p:spPr>
          <a:xfrm>
            <a:off x="504000" y="22608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Controlled &amp; Uncontrolled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CustomShape 7"/>
          <p:cNvSpPr/>
          <p:nvPr/>
        </p:nvSpPr>
        <p:spPr>
          <a:xfrm>
            <a:off x="620640" y="1283400"/>
            <a:ext cx="9065880" cy="328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148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People in </a:t>
            </a:r>
            <a:r>
              <a:rPr b="0" lang="en-US" sz="2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controlled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environments are considered to be aware of their exposure (family members) - They can minimize their exposure so a shorter exposure time is considered (6 minutes)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People in </a:t>
            </a:r>
            <a:r>
              <a:rPr b="0" lang="en-US" sz="2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uncontrolled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environments are not aware of their exposure (neighbors) - Longer exposure times are evaluated (30 minutes)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504000" y="2393640"/>
            <a:ext cx="9055080" cy="92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504000" y="568080"/>
            <a:ext cx="9055080" cy="4481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3443760" y="5255280"/>
            <a:ext cx="3174840" cy="285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7" name="CustomShape 4"/>
          <p:cNvSpPr/>
          <p:nvPr/>
        </p:nvSpPr>
        <p:spPr>
          <a:xfrm>
            <a:off x="504000" y="226080"/>
            <a:ext cx="9056880" cy="93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8" name="CustomShape 5"/>
          <p:cNvSpPr/>
          <p:nvPr/>
        </p:nvSpPr>
        <p:spPr>
          <a:xfrm>
            <a:off x="504000" y="1326600"/>
            <a:ext cx="9056880" cy="327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9" name="CustomShape 6"/>
          <p:cNvSpPr/>
          <p:nvPr/>
        </p:nvSpPr>
        <p:spPr>
          <a:xfrm>
            <a:off x="493920" y="59400"/>
            <a:ext cx="9065160" cy="93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SWR vs. Feed line Loss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CustomShape 7"/>
          <p:cNvSpPr/>
          <p:nvPr/>
        </p:nvSpPr>
        <p:spPr>
          <a:xfrm>
            <a:off x="274320" y="1188720"/>
            <a:ext cx="9502920" cy="368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0760">
              <a:lnSpc>
                <a:spcPct val="100000"/>
              </a:lnSpc>
              <a:spcBef>
                <a:spcPts val="59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d8090f"/>
                </a:solidFill>
                <a:latin typeface="Arial"/>
                <a:ea typeface="DejaVu Sans"/>
              </a:rPr>
              <a:t>When the SWR on a feedline is greater than 1:1, it will </a:t>
            </a:r>
            <a:r>
              <a:rPr b="0" i="1" lang="en-US" sz="2600" spc="-1" strike="noStrike" u="sng">
                <a:solidFill>
                  <a:srgbClr val="d8090f"/>
                </a:solidFill>
                <a:uFillTx/>
                <a:latin typeface="Arial"/>
                <a:ea typeface="DejaVu Sans"/>
              </a:rPr>
              <a:t>increase</a:t>
            </a:r>
            <a:r>
              <a:rPr b="0" lang="en-US" sz="2600" spc="-1" strike="noStrike">
                <a:solidFill>
                  <a:srgbClr val="d8090f"/>
                </a:solidFill>
                <a:latin typeface="Arial"/>
                <a:ea typeface="DejaVu Sans"/>
              </a:rPr>
              <a:t> attenuation (loss) of the signal.  If a transmission       line is lossy, </a:t>
            </a:r>
            <a:r>
              <a:rPr b="0" i="1" lang="en-US" sz="2600" spc="-1" strike="noStrike">
                <a:solidFill>
                  <a:srgbClr val="d8090f"/>
                </a:solidFill>
                <a:latin typeface="Arial"/>
                <a:ea typeface="DejaVu Sans"/>
              </a:rPr>
              <a:t>high SWR will increase the loss</a:t>
            </a:r>
            <a:r>
              <a:rPr b="0" lang="en-US" sz="2600" spc="-1" strike="noStrike">
                <a:solidFill>
                  <a:srgbClr val="d8090f"/>
                </a:solidFill>
                <a:latin typeface="Arial"/>
                <a:ea typeface="DejaVu Sans"/>
              </a:rPr>
              <a:t>. To transfer the  greatest amount of power to the antenna the SWR on the feedline should be 1:1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07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d8090f"/>
                </a:solidFill>
                <a:latin typeface="Arial"/>
                <a:ea typeface="DejaVu Sans"/>
              </a:rPr>
              <a:t>Transmission line loss will also have an effect on the SWR   measured at the input to the line. The higher the transmission line loss, the more the SWR will read </a:t>
            </a:r>
            <a:r>
              <a:rPr b="0" i="1" lang="en-US" sz="2600" spc="-1" strike="noStrike">
                <a:solidFill>
                  <a:srgbClr val="d8090f"/>
                </a:solidFill>
                <a:latin typeface="Arial"/>
                <a:ea typeface="DejaVu Sans"/>
              </a:rPr>
              <a:t>artificially</a:t>
            </a:r>
            <a:r>
              <a:rPr b="0" lang="en-US" sz="2600" spc="-1" strike="noStrike">
                <a:solidFill>
                  <a:srgbClr val="d8090f"/>
                </a:solidFill>
                <a:latin typeface="Arial"/>
                <a:ea typeface="DejaVu Sans"/>
              </a:rPr>
              <a:t> low.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5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6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7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8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9" name="CustomShape 6"/>
          <p:cNvSpPr/>
          <p:nvPr/>
        </p:nvSpPr>
        <p:spPr>
          <a:xfrm>
            <a:off x="504000" y="22608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Absorption &amp; Limits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0" name="Picture 4" descr="MPE"/>
          <p:cNvPicPr/>
          <p:nvPr/>
        </p:nvPicPr>
        <p:blipFill>
          <a:blip r:embed="rId1"/>
          <a:stretch/>
        </p:blipFill>
        <p:spPr>
          <a:xfrm>
            <a:off x="480600" y="1097280"/>
            <a:ext cx="9083160" cy="336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2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3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4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5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6" name="CustomShape 6"/>
          <p:cNvSpPr/>
          <p:nvPr/>
        </p:nvSpPr>
        <p:spPr>
          <a:xfrm>
            <a:off x="504000" y="22608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Averaging &amp; Duty Cycle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CustomShape 7"/>
          <p:cNvSpPr/>
          <p:nvPr/>
        </p:nvSpPr>
        <p:spPr>
          <a:xfrm>
            <a:off x="504000" y="1326600"/>
            <a:ext cx="9065880" cy="328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148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RF energy is averaged over fixed time intervals because the body responds differently to heating for short and long duration exposures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Time-averaging evaluates the total RF exposure over a specific time interval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9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0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1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2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3" name="CustomShape 6"/>
          <p:cNvSpPr/>
          <p:nvPr/>
        </p:nvSpPr>
        <p:spPr>
          <a:xfrm>
            <a:off x="504000" y="9144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Duty Cycle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CustomShape 7"/>
          <p:cNvSpPr/>
          <p:nvPr/>
        </p:nvSpPr>
        <p:spPr>
          <a:xfrm>
            <a:off x="504000" y="1009080"/>
            <a:ext cx="9065880" cy="273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0000"/>
          </a:bodyPr>
          <a:p>
            <a:pPr marL="388800" indent="-28836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Duty cycle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is the ratio of the time the transmitter is on to the total time during the exposure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88800" indent="-28836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50% duty cycle is half off and half 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88800" indent="-28836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e40d08"/>
                </a:solidFill>
                <a:latin typeface="Arial"/>
                <a:ea typeface="Arial"/>
              </a:rPr>
              <a:t>Lower transmission duty cycle permits greater short-term exposure levels for a given average exposure (higher power levels)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5" name="Picture 8" descr="pg 181-b"/>
          <p:cNvPicPr/>
          <p:nvPr/>
        </p:nvPicPr>
        <p:blipFill>
          <a:blip r:embed="rId1"/>
          <a:stretch/>
        </p:blipFill>
        <p:spPr>
          <a:xfrm>
            <a:off x="5029200" y="3657600"/>
            <a:ext cx="3767400" cy="182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9" dur="2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8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9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0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1" name="CustomShape 6"/>
          <p:cNvSpPr/>
          <p:nvPr/>
        </p:nvSpPr>
        <p:spPr>
          <a:xfrm>
            <a:off x="497880" y="100800"/>
            <a:ext cx="47080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Duty Cycle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CustomShape 7"/>
          <p:cNvSpPr/>
          <p:nvPr/>
        </p:nvSpPr>
        <p:spPr>
          <a:xfrm>
            <a:off x="182880" y="1463040"/>
            <a:ext cx="5023080" cy="31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148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Different modes have different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emission duty cycles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The likely pattern of use during contacts using that mode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3" name="Picture 2" descr=""/>
          <p:cNvPicPr/>
          <p:nvPr/>
        </p:nvPicPr>
        <p:blipFill>
          <a:blip r:embed="rId1"/>
          <a:stretch/>
        </p:blipFill>
        <p:spPr>
          <a:xfrm>
            <a:off x="5396760" y="226080"/>
            <a:ext cx="4564080" cy="530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0" dur="indefinite" restart="never" nodeType="tmRoot">
          <p:childTnLst>
            <p:seq>
              <p:cTn id="101" dur="indefinite" nodeType="mainSeq"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" dur="2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6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7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8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9" name="CustomShape 6"/>
          <p:cNvSpPr/>
          <p:nvPr/>
        </p:nvSpPr>
        <p:spPr>
          <a:xfrm>
            <a:off x="497880" y="9144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Estimating Exposure &amp; Station Evaluation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CustomShape 7"/>
          <p:cNvSpPr/>
          <p:nvPr/>
        </p:nvSpPr>
        <p:spPr>
          <a:xfrm>
            <a:off x="504000" y="914400"/>
            <a:ext cx="9065880" cy="14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e40d08"/>
                </a:solidFill>
                <a:latin typeface="Arial"/>
                <a:ea typeface="DejaVu Sans"/>
              </a:rPr>
              <a:t>"Time averaging" in reference to RF exposure means the total RF exposure averaged over a certain time.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1" name="Picture 5" descr="pg 181-a"/>
          <p:cNvPicPr/>
          <p:nvPr/>
        </p:nvPicPr>
        <p:blipFill>
          <a:blip r:embed="rId1"/>
          <a:stretch/>
        </p:blipFill>
        <p:spPr>
          <a:xfrm>
            <a:off x="1554480" y="2393640"/>
            <a:ext cx="6851880" cy="1905480"/>
          </a:xfrm>
          <a:prstGeom prst="rect">
            <a:avLst/>
          </a:prstGeom>
          <a:ln w="0">
            <a:noFill/>
          </a:ln>
        </p:spPr>
      </p:pic>
      <p:sp>
        <p:nvSpPr>
          <p:cNvPr id="582" name="CustomShape 8"/>
          <p:cNvSpPr/>
          <p:nvPr/>
        </p:nvSpPr>
        <p:spPr>
          <a:xfrm>
            <a:off x="4846320" y="4846320"/>
            <a:ext cx="337716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Equivalent exposures...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Line 9"/>
          <p:cNvSpPr/>
          <p:nvPr/>
        </p:nvSpPr>
        <p:spPr>
          <a:xfrm flipH="1" flipV="1">
            <a:off x="4114800" y="4206240"/>
            <a:ext cx="1371600" cy="6400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4" name="Line 10"/>
          <p:cNvSpPr/>
          <p:nvPr/>
        </p:nvSpPr>
        <p:spPr>
          <a:xfrm flipV="1">
            <a:off x="5760720" y="4114800"/>
            <a:ext cx="914400" cy="7315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3" dur="2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6" dur="2000"/>
                                        <p:tgtEl>
                                          <p:spTgt spid="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9" dur="2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2" dur="2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6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7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8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9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0" name="CustomShape 6"/>
          <p:cNvSpPr/>
          <p:nvPr/>
        </p:nvSpPr>
        <p:spPr>
          <a:xfrm>
            <a:off x="504000" y="22608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Antenna System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CustomShape 7"/>
          <p:cNvSpPr/>
          <p:nvPr/>
        </p:nvSpPr>
        <p:spPr>
          <a:xfrm>
            <a:off x="504000" y="1326600"/>
            <a:ext cx="9065880" cy="328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2000"/>
          </a:bodyPr>
          <a:p>
            <a:pPr marL="430560" indent="-31824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When estimating exposure, include the following considerations: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1120" indent="-3182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Your power output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1120" indent="-3182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The amount of gain provided by your antenna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2760" indent="-2822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High gain antennas increase a signal’s average power considerably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1120" indent="-3182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Losses in the feed line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3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4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5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6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7" name="CustomShape 6"/>
          <p:cNvSpPr/>
          <p:nvPr/>
        </p:nvSpPr>
        <p:spPr>
          <a:xfrm>
            <a:off x="504000" y="22572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Estimating Exposure &amp; Station Evaluation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CustomShape 7"/>
          <p:cNvSpPr/>
          <p:nvPr/>
        </p:nvSpPr>
        <p:spPr>
          <a:xfrm>
            <a:off x="504000" y="1600200"/>
            <a:ext cx="9065880" cy="30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1480" algn="ctr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ff0000"/>
                </a:solidFill>
                <a:latin typeface="Arial"/>
                <a:ea typeface="Arial"/>
              </a:rPr>
              <a:t>All amateur stations must evaluate their capability to cause RF exposure IF their time-averaged transmission power exceeds ONE milliwatt (next slide...)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1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2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3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4" name="CustomShape 6"/>
          <p:cNvSpPr/>
          <p:nvPr/>
        </p:nvSpPr>
        <p:spPr>
          <a:xfrm>
            <a:off x="504000" y="22608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Station Evaluation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CustomShape 7"/>
          <p:cNvSpPr/>
          <p:nvPr/>
        </p:nvSpPr>
        <p:spPr>
          <a:xfrm>
            <a:off x="91440" y="1326600"/>
            <a:ext cx="9869400" cy="328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3000"/>
          </a:bodyPr>
          <a:p>
            <a:pPr marL="428760" indent="-31824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e40d08"/>
                </a:solidFill>
                <a:latin typeface="Arial"/>
                <a:ea typeface="SimSun"/>
              </a:rPr>
              <a:t>You can perform the evaluation by ac</a:t>
            </a:r>
            <a:r>
              <a:rPr b="0" lang="en-US" sz="2800" spc="-1" strike="noStrike">
                <a:solidFill>
                  <a:srgbClr val="e40d08"/>
                </a:solidFill>
                <a:latin typeface="Arial"/>
                <a:ea typeface="Arial"/>
              </a:rPr>
              <a:t>curately</a:t>
            </a:r>
            <a:r>
              <a:rPr b="0" lang="en-US" sz="2800" spc="-1" strike="noStrike">
                <a:solidFill>
                  <a:srgbClr val="e40d08"/>
                </a:solidFill>
                <a:latin typeface="Arial"/>
                <a:ea typeface="SimSun"/>
              </a:rPr>
              <a:t> measuring the RF field  strength with </a:t>
            </a:r>
            <a:r>
              <a:rPr b="0" lang="en-US" sz="2800" spc="-1" strike="noStrike">
                <a:solidFill>
                  <a:srgbClr val="e40d08"/>
                </a:solidFill>
                <a:latin typeface="Arial"/>
                <a:ea typeface="Arial"/>
              </a:rPr>
              <a:t>a </a:t>
            </a:r>
            <a:r>
              <a:rPr b="0" lang="en-US" sz="2800" spc="-1" strike="noStrike" u="sng">
                <a:solidFill>
                  <a:srgbClr val="e40d08"/>
                </a:solidFill>
                <a:uFillTx/>
                <a:latin typeface="Arial"/>
                <a:ea typeface="SimSun"/>
              </a:rPr>
              <a:t>calibrated</a:t>
            </a:r>
            <a:r>
              <a:rPr b="0" lang="en-US" sz="2800" spc="-1" strike="noStrike">
                <a:solidFill>
                  <a:srgbClr val="e40d08"/>
                </a:solidFill>
                <a:latin typeface="Arial"/>
                <a:ea typeface="SimSun"/>
              </a:rPr>
              <a:t> field strength meter and </a:t>
            </a:r>
            <a:r>
              <a:rPr b="0" lang="en-US" sz="2800" spc="-1" strike="noStrike" u="sng">
                <a:solidFill>
                  <a:srgbClr val="e40d08"/>
                </a:solidFill>
                <a:uFillTx/>
                <a:latin typeface="Arial"/>
                <a:ea typeface="SimSun"/>
              </a:rPr>
              <a:t>calibrated</a:t>
            </a:r>
            <a:r>
              <a:rPr b="0" lang="en-US" sz="2800" spc="-1" strike="noStrike">
                <a:solidFill>
                  <a:srgbClr val="e40d08"/>
                </a:solidFill>
                <a:latin typeface="Arial"/>
                <a:ea typeface="SimSun"/>
              </a:rPr>
              <a:t> antenna</a:t>
            </a:r>
            <a:r>
              <a:rPr b="0" lang="en-US" sz="2800" spc="-1" strike="noStrike">
                <a:solidFill>
                  <a:srgbClr val="e40d08"/>
                </a:solidFill>
                <a:latin typeface="Arial"/>
                <a:ea typeface="Arial"/>
              </a:rPr>
              <a:t>  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28760" indent="-31824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e40d08"/>
                </a:solidFill>
                <a:latin typeface="Arial"/>
                <a:ea typeface="SimSun"/>
              </a:rPr>
              <a:t>You can also use computer modeling to determine the exposure levels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28760" indent="-31824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e40d08"/>
                </a:solidFill>
                <a:latin typeface="Arial"/>
                <a:ea typeface="Arial"/>
              </a:rPr>
              <a:t>You can calculate exposure using FCC OET Bulletin 65 (i</a:t>
            </a:r>
            <a:r>
              <a:rPr b="0" lang="en-US" sz="2800" spc="-1" strike="noStrike">
                <a:solidFill>
                  <a:srgbClr val="e40d08"/>
                </a:solidFill>
                <a:latin typeface="Arial"/>
                <a:ea typeface="SimSun"/>
              </a:rPr>
              <a:t>t's easiest for most hams to use an online calculator listed on the ARRL website</a:t>
            </a:r>
            <a:r>
              <a:rPr b="0" lang="en-US" sz="2800" spc="-1" strike="noStrike">
                <a:solidFill>
                  <a:srgbClr val="e40d08"/>
                </a:solidFill>
                <a:latin typeface="Arial"/>
                <a:ea typeface="Arial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56760" indent="-21024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US" sz="4000" spc="-1" strike="noStrike">
                <a:solidFill>
                  <a:srgbClr val="e40d08"/>
                </a:solidFill>
                <a:latin typeface="Arial"/>
                <a:ea typeface="Arial"/>
              </a:rPr>
              <a:t>All three choices are correct!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>
                <p:childTnLst>
                  <p:par>
                    <p:cTn id="125" fill="hold">
                      <p:stCondLst>
                        <p:cond delay="0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withEffect" fill="hold" presetClass="entr" presetID="2" presetSubtype="4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8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9" dur="2000" fill="hold"/>
                                        <p:tgtEl>
                                          <p:spTgt spid="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0" dur="2000" fill="hold"/>
                                        <p:tgtEl>
                                          <p:spTgt spid="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7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8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9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0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1" name="CustomShape 6"/>
          <p:cNvSpPr/>
          <p:nvPr/>
        </p:nvSpPr>
        <p:spPr>
          <a:xfrm>
            <a:off x="529200" y="59400"/>
            <a:ext cx="623124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Exposure Safety Limits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CustomShape 7"/>
          <p:cNvSpPr/>
          <p:nvPr/>
        </p:nvSpPr>
        <p:spPr>
          <a:xfrm>
            <a:off x="0" y="914400"/>
            <a:ext cx="6760440" cy="36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8000"/>
          </a:bodyPr>
          <a:p>
            <a:pPr marL="423360" indent="-31248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SimSun"/>
              </a:rPr>
              <a:t>If the evaluation shows that your transmissions exceed MPE limits</a:t>
            </a: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Arial"/>
              </a:rPr>
              <a:t> take action to prevent human exposure to excessive RF</a:t>
            </a: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SimSun"/>
              </a:rPr>
              <a:t>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46720" indent="-3124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Reduce antenna gain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46720" indent="-3124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imSun"/>
              </a:rPr>
              <a:t>Reduce average power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46720" indent="-3124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Prevent access to any identified high exposure areas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46720" indent="-3124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SimSun"/>
              </a:rPr>
              <a:t>Take measures to prevent excessive power from being radiated in your neighbors’ direction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 </a:t>
            </a:r>
            <a:r>
              <a:rPr b="0" i="1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(including preventing the antenna from being pointed at them when they are present)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3" name="Picture 4" descr="Fig 8-10 Reduce Exposure"/>
          <p:cNvPicPr/>
          <p:nvPr/>
        </p:nvPicPr>
        <p:blipFill>
          <a:blip r:embed="rId1"/>
          <a:stretch/>
        </p:blipFill>
        <p:spPr>
          <a:xfrm>
            <a:off x="6827400" y="457200"/>
            <a:ext cx="3042000" cy="480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7" dur="2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5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6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7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8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9" name="CustomShape 6"/>
          <p:cNvSpPr/>
          <p:nvPr/>
        </p:nvSpPr>
        <p:spPr>
          <a:xfrm>
            <a:off x="457200" y="91440"/>
            <a:ext cx="9065880" cy="94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Exposure Safety Limits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CustomShape 7"/>
          <p:cNvSpPr/>
          <p:nvPr/>
        </p:nvSpPr>
        <p:spPr>
          <a:xfrm>
            <a:off x="504000" y="914400"/>
            <a:ext cx="9065880" cy="36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0000"/>
          </a:bodyPr>
          <a:p>
            <a:pPr marL="430920" indent="-32076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If you use a stealth or indoor antenna, make sure MPE limits are not exceeded in your home’s living quarters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0920" indent="-32076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You are </a:t>
            </a:r>
            <a:r>
              <a:rPr b="0" i="1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much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closer to the antenna than stations with external antennas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30920" indent="-32076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Place mobile antennas on the vehicle roof or trunk to minimize exposure to passengers.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0920" indent="-32076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Use a dummy load when testing a transmitter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0920" indent="-32076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Protect ground-mounted antennas from unauthorized access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4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5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6" name="CustomShape 6"/>
          <p:cNvSpPr/>
          <p:nvPr/>
        </p:nvSpPr>
        <p:spPr>
          <a:xfrm>
            <a:off x="3465000" y="2499480"/>
            <a:ext cx="3236760" cy="70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7" name="CustomShape 7"/>
          <p:cNvSpPr/>
          <p:nvPr/>
        </p:nvSpPr>
        <p:spPr>
          <a:xfrm>
            <a:off x="6217920" y="2926080"/>
            <a:ext cx="23616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CustomShape 8"/>
          <p:cNvSpPr/>
          <p:nvPr/>
        </p:nvSpPr>
        <p:spPr>
          <a:xfrm>
            <a:off x="0" y="2286000"/>
            <a:ext cx="1007208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Take Quiz 1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2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3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4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5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6" name="CustomShape 6"/>
          <p:cNvSpPr/>
          <p:nvPr/>
        </p:nvSpPr>
        <p:spPr>
          <a:xfrm>
            <a:off x="0" y="226080"/>
            <a:ext cx="5938200" cy="9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Installing Antennas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CustomShape 7"/>
          <p:cNvSpPr/>
          <p:nvPr/>
        </p:nvSpPr>
        <p:spPr>
          <a:xfrm>
            <a:off x="504000" y="1326600"/>
            <a:ext cx="3879720" cy="328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Place all antennas and feed lines well clear of power lines!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8" name="Picture 3" descr=""/>
          <p:cNvPicPr/>
          <p:nvPr/>
        </p:nvPicPr>
        <p:blipFill>
          <a:blip r:embed="rId1"/>
          <a:stretch/>
        </p:blipFill>
        <p:spPr>
          <a:xfrm>
            <a:off x="6018840" y="274320"/>
            <a:ext cx="3394080" cy="511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8" dur="indefinite" restart="never" nodeType="tmRoot">
          <p:childTnLst>
            <p:seq>
              <p:cTn id="139" dur="indefinite" nodeType="mainSeq">
                <p:childTnLst>
                  <p:par>
                    <p:cTn id="140" fill="hold">
                      <p:stCondLst>
                        <p:cond delay="0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4" dur="2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0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1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2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3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4" name="CustomShape 6"/>
          <p:cNvSpPr/>
          <p:nvPr/>
        </p:nvSpPr>
        <p:spPr>
          <a:xfrm>
            <a:off x="504000" y="226080"/>
            <a:ext cx="9066600" cy="9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Installing Antennas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CustomShape 7"/>
          <p:cNvSpPr/>
          <p:nvPr/>
        </p:nvSpPr>
        <p:spPr>
          <a:xfrm>
            <a:off x="504000" y="1326600"/>
            <a:ext cx="9066600" cy="328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1000"/>
          </a:bodyPr>
          <a:p>
            <a:pPr marL="428760" indent="-31896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Safety rules dictate that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no part of your antenna system should be closer than ten feet from power lines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8760" indent="-31896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A good rule of thumb is to separate all parts of the antenna and support from the power lines by at least 150% of total height of tower or mast plus antenna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7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8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9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0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1" name="CustomShape 6"/>
          <p:cNvSpPr/>
          <p:nvPr/>
        </p:nvSpPr>
        <p:spPr>
          <a:xfrm>
            <a:off x="504000" y="226080"/>
            <a:ext cx="9066600" cy="9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Installing Antennas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CustomShape 7"/>
          <p:cNvSpPr/>
          <p:nvPr/>
        </p:nvSpPr>
        <p:spPr>
          <a:xfrm>
            <a:off x="504000" y="1326600"/>
            <a:ext cx="9066600" cy="328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5000"/>
          </a:bodyPr>
          <a:p>
            <a:pPr marL="430920" indent="-32148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Don’t run feed lines over power lines or service drops from a transformer to the house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0920" indent="-32148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If you are shooting lines through or over trees to support a wire antenna, remember that power lines can be hidden in or just beyond trees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0920" indent="-32148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Make a thorough visual inspection before starting the installation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4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5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6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7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8" name="CustomShape 6"/>
          <p:cNvSpPr/>
          <p:nvPr/>
        </p:nvSpPr>
        <p:spPr>
          <a:xfrm>
            <a:off x="504000" y="226080"/>
            <a:ext cx="9066600" cy="9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Towers Masts &amp; Hardware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CustomShape 7"/>
          <p:cNvSpPr/>
          <p:nvPr/>
        </p:nvSpPr>
        <p:spPr>
          <a:xfrm>
            <a:off x="274320" y="1326600"/>
            <a:ext cx="9595800" cy="328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4000"/>
          </a:bodyPr>
          <a:p>
            <a:pPr marL="428760" indent="-32148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Building permits are generally required for towers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28760" indent="-32148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Comply with your local building codes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28760" indent="-32148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Towers should be grounded with separate 8-foot ground rods for each tower leg, with the ground rods bonded to the tower and each other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and to all other safety and RF grounds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28760" indent="-321480">
              <a:lnSpc>
                <a:spcPct val="100000"/>
              </a:lnSpc>
              <a:spcBef>
                <a:spcPts val="598"/>
              </a:spcBef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Airport – comply with FCC &amp; FAA rules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51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52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53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54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55" name="CustomShape 6"/>
          <p:cNvSpPr/>
          <p:nvPr/>
        </p:nvSpPr>
        <p:spPr>
          <a:xfrm>
            <a:off x="497160" y="91440"/>
            <a:ext cx="9066600" cy="9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Antenna &amp; Tower Maintenance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CustomShape 7"/>
          <p:cNvSpPr/>
          <p:nvPr/>
        </p:nvSpPr>
        <p:spPr>
          <a:xfrm>
            <a:off x="365760" y="1037880"/>
            <a:ext cx="9204840" cy="357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6000"/>
          </a:bodyPr>
          <a:p>
            <a:pPr marL="423720" indent="-31536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Climbers and ground crew must wear the proper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applicable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SimSun"/>
              </a:rPr>
              <a:t>safety   equipment: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1" marL="851400" indent="-3153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e40d08"/>
                </a:solidFill>
                <a:latin typeface="Arial"/>
                <a:ea typeface="SimSun"/>
              </a:rPr>
              <a:t>properly rated </a:t>
            </a:r>
            <a:r>
              <a:rPr b="0" lang="en-US" sz="2200" spc="-1" strike="noStrike">
                <a:solidFill>
                  <a:srgbClr val="e40d08"/>
                </a:solidFill>
                <a:latin typeface="Arial"/>
                <a:ea typeface="Arial"/>
              </a:rPr>
              <a:t>(weight</a:t>
            </a: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Arial"/>
              </a:rPr>
              <a:t>) </a:t>
            </a: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SimSun"/>
              </a:rPr>
              <a:t>safety harness</a:t>
            </a: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Arial"/>
              </a:rPr>
              <a:t> in good                              condition and still within its service life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51400" indent="-3153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SimSun"/>
              </a:rPr>
              <a:t>always attach the belt safety hook to the belt D-ring                             with the hook opening </a:t>
            </a:r>
            <a:r>
              <a:rPr b="1" i="1" lang="en-US" sz="2400" spc="-1" strike="noStrike">
                <a:solidFill>
                  <a:srgbClr val="e40d08"/>
                </a:solidFill>
                <a:latin typeface="Arial"/>
                <a:ea typeface="SimSun"/>
              </a:rPr>
              <a:t>away</a:t>
            </a: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SimSun"/>
              </a:rPr>
              <a:t> from the tower.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51400" indent="-3153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hard hat, gloves, sun block &amp; goggles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51400" indent="-3153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boots or work shoes to protect your feet (tower rungs dig in over time)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3720" indent="-315360">
              <a:lnSpc>
                <a:spcPct val="100000"/>
              </a:lnSpc>
              <a:spcBef>
                <a:spcPts val="598"/>
              </a:spcBef>
              <a:spcAft>
                <a:spcPts val="59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Have enough crew to do the job safely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7" name="Picture 5" descr=""/>
          <p:cNvPicPr/>
          <p:nvPr/>
        </p:nvPicPr>
        <p:blipFill>
          <a:blip r:embed="rId1"/>
          <a:stretch/>
        </p:blipFill>
        <p:spPr>
          <a:xfrm>
            <a:off x="7086600" y="4302720"/>
            <a:ext cx="1125720" cy="1183320"/>
          </a:xfrm>
          <a:prstGeom prst="rect">
            <a:avLst/>
          </a:prstGeom>
          <a:ln w="0">
            <a:noFill/>
          </a:ln>
        </p:spPr>
      </p:pic>
      <p:pic>
        <p:nvPicPr>
          <p:cNvPr id="658" name="" descr=""/>
          <p:cNvPicPr/>
          <p:nvPr/>
        </p:nvPicPr>
        <p:blipFill>
          <a:blip r:embed="rId2"/>
          <a:stretch/>
        </p:blipFill>
        <p:spPr>
          <a:xfrm>
            <a:off x="7768080" y="1600200"/>
            <a:ext cx="1375560" cy="206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5" dur="indefinite" restart="never" nodeType="tmRoot">
          <p:childTnLst>
            <p:seq>
              <p:cTn id="146" dur="indefinite" nodeType="mainSeq"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1" dur="2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4" dur="2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0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1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2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3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4" name="CustomShape 6"/>
          <p:cNvSpPr/>
          <p:nvPr/>
        </p:nvSpPr>
        <p:spPr>
          <a:xfrm>
            <a:off x="529200" y="59400"/>
            <a:ext cx="9066600" cy="9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Safety Checklist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CustomShape 7"/>
          <p:cNvSpPr/>
          <p:nvPr/>
        </p:nvSpPr>
        <p:spPr>
          <a:xfrm>
            <a:off x="529200" y="1005840"/>
            <a:ext cx="9066600" cy="328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76000"/>
          </a:bodyPr>
          <a:p>
            <a:pPr marL="423360" indent="-314640">
              <a:lnSpc>
                <a:spcPct val="100000"/>
              </a:lnSpc>
              <a:spcAft>
                <a:spcPts val="4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SimSun"/>
              </a:rPr>
              <a:t>Run through a safety checklist before starting: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49600" indent="-314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Inspect all tower guying and support hardware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49600" indent="-314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Crank-up towers must be fully nested and blocked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to prevent movement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49600" indent="-314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SimSun"/>
              </a:rPr>
              <a:t>Check that all belts and lanyards are within their allowable service life and that they are rated for the weight of the climber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49600" indent="-314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Inspect all hoist ropes and load-bearing hardware such as pulleys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49600" indent="-314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SimSun"/>
              </a:rPr>
              <a:t>Lock out (secure) and tag out all electrical                                              equipment</a:t>
            </a: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Arial"/>
              </a:rPr>
              <a:t> supplying power to the tower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49600" indent="-314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e40d08"/>
                </a:solidFill>
                <a:latin typeface="Arial"/>
                <a:ea typeface="Arial"/>
              </a:rPr>
              <a:t>Turn off transmitters and disconnect feed lines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6" name="" descr=""/>
          <p:cNvPicPr/>
          <p:nvPr/>
        </p:nvPicPr>
        <p:blipFill>
          <a:blip r:embed="rId1"/>
          <a:stretch/>
        </p:blipFill>
        <p:spPr>
          <a:xfrm>
            <a:off x="6917400" y="3326760"/>
            <a:ext cx="2143800" cy="21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5" dur="indefinite" restart="never" nodeType="tmRoot">
          <p:childTnLst>
            <p:seq>
              <p:cTn id="156" dur="indefinite" nodeType="mainSeq">
                <p:childTnLst>
                  <p:par>
                    <p:cTn id="157" fill="hold">
                      <p:stCondLst>
                        <p:cond delay="0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afterEffect" fill="hold" presetClass="entr" presetID="18" presetSubtype="12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0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161" dur="2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CustomShape 1"/>
          <p:cNvSpPr/>
          <p:nvPr/>
        </p:nvSpPr>
        <p:spPr>
          <a:xfrm>
            <a:off x="504000" y="2393640"/>
            <a:ext cx="9059760" cy="93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8" name="CustomShape 2"/>
          <p:cNvSpPr/>
          <p:nvPr/>
        </p:nvSpPr>
        <p:spPr>
          <a:xfrm>
            <a:off x="504000" y="568080"/>
            <a:ext cx="9059760" cy="4485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9" name="CustomShape 3"/>
          <p:cNvSpPr/>
          <p:nvPr/>
        </p:nvSpPr>
        <p:spPr>
          <a:xfrm>
            <a:off x="3443760" y="5255280"/>
            <a:ext cx="3179520" cy="28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0" name="CustomShape 4"/>
          <p:cNvSpPr/>
          <p:nvPr/>
        </p:nvSpPr>
        <p:spPr>
          <a:xfrm>
            <a:off x="504000" y="226080"/>
            <a:ext cx="9061560" cy="93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1" name="CustomShape 5"/>
          <p:cNvSpPr/>
          <p:nvPr/>
        </p:nvSpPr>
        <p:spPr>
          <a:xfrm>
            <a:off x="504000" y="1326600"/>
            <a:ext cx="9061560" cy="32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2" name="CustomShape 6"/>
          <p:cNvSpPr/>
          <p:nvPr/>
        </p:nvSpPr>
        <p:spPr>
          <a:xfrm>
            <a:off x="3465000" y="2499480"/>
            <a:ext cx="3236760" cy="70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3" name="CustomShape 7"/>
          <p:cNvSpPr/>
          <p:nvPr/>
        </p:nvSpPr>
        <p:spPr>
          <a:xfrm>
            <a:off x="6217920" y="2926080"/>
            <a:ext cx="236160" cy="3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CustomShape 8"/>
          <p:cNvSpPr/>
          <p:nvPr/>
        </p:nvSpPr>
        <p:spPr>
          <a:xfrm>
            <a:off x="0" y="2286000"/>
            <a:ext cx="1007208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Take Quiz 3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"/>
          <p:cNvSpPr/>
          <p:nvPr/>
        </p:nvSpPr>
        <p:spPr>
          <a:xfrm>
            <a:off x="457200" y="457200"/>
            <a:ext cx="9141480" cy="29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G0A01 - What is one way that RF energy can affect human body tissue?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It heats body tissue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It causes radiation poisoning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It causes the blood count to reach a dangerously low level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It cools body tissue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"/>
          <p:cNvSpPr/>
          <p:nvPr/>
        </p:nvSpPr>
        <p:spPr>
          <a:xfrm>
            <a:off x="457200" y="457200"/>
            <a:ext cx="9141480" cy="29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G0A01 - What is one way that RF energy can affect human body tissue?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0000"/>
                </a:solidFill>
                <a:latin typeface="Arial"/>
                <a:ea typeface="DejaVu Sans"/>
              </a:rPr>
              <a:t>A. It heats body tissue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It causes radiation poisoning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It causes the blood count to reach a dangerously low level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It cools body tissue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"/>
          <p:cNvSpPr/>
          <p:nvPr/>
        </p:nvSpPr>
        <p:spPr>
          <a:xfrm>
            <a:off x="457200" y="457200"/>
            <a:ext cx="9141480" cy="32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G0A02 - Which of the following is used to determine RF exposure from a transmitted signal?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A. Its duty cycle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B. Its frequency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C. Its power density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D. All these choices are correct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784</TotalTime>
  <Application>LibreOffice/7.4.6.2$Windows_X86_64 LibreOffice_project/5b1f5509c2decdade7fda905e3e1429a67acd63d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2020-01-18T10:27:47Z</dcterms:created>
  <dc:creator/>
  <dc:description/>
  <dc:language>en-US</dc:language>
  <cp:lastModifiedBy/>
  <dcterms:modified xsi:type="dcterms:W3CDTF">2024-08-13T14:16:20Z</dcterms:modified>
  <cp:revision>253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